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 id="873" r:id="rId17"/>
    <p:sldId id="874" r:id="rId18"/>
    <p:sldId id="875" r:id="rId19"/>
    <p:sldId id="876" r:id="rId2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50" d="100"/>
          <a:sy n="50" d="100"/>
        </p:scale>
        <p:origin x="72" y="942"/>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基础训练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8327454"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792239"/>
          </a:xfrm>
        </p:spPr>
        <p:txBody>
          <a:bodyPr/>
          <a:lstStyle/>
          <a:p>
            <a:r>
              <a:rPr lang="en-US" altLang="zh-CN" dirty="0">
                <a:solidFill>
                  <a:srgbClr val="000000"/>
                </a:solidFill>
                <a:latin typeface="Times New Roman" panose="02020603050405020304" pitchFamily="18" charset="0"/>
                <a:ea typeface="宋体" panose="02010600030101010101" pitchFamily="2" charset="-122"/>
              </a:rPr>
              <a:t>        Three days went </a:t>
            </a:r>
            <a:r>
              <a:rPr lang="en-US" altLang="zh-CN" dirty="0" err="1">
                <a:solidFill>
                  <a:srgbClr val="000000"/>
                </a:solidFill>
                <a:latin typeface="Times New Roman" panose="02020603050405020304" pitchFamily="18" charset="0"/>
                <a:ea typeface="宋体" panose="02010600030101010101" pitchFamily="2" charset="-122"/>
              </a:rPr>
              <a:t>past,and</a:t>
            </a:r>
            <a:r>
              <a:rPr lang="en-US" altLang="zh-CN" dirty="0">
                <a:solidFill>
                  <a:srgbClr val="000000"/>
                </a:solidFill>
                <a:latin typeface="Times New Roman" panose="02020603050405020304" pitchFamily="18" charset="0"/>
                <a:ea typeface="宋体" panose="02010600030101010101" pitchFamily="2" charset="-122"/>
              </a:rPr>
              <a:t> I was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to see it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was sewed up by thin and white thread and it looked like the ice crystal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made a lovely snowman and a wooden house on the </a:t>
            </a:r>
            <a:r>
              <a:rPr lang="en-US" altLang="zh-CN" dirty="0" err="1">
                <a:solidFill>
                  <a:srgbClr val="000000"/>
                </a:solidFill>
                <a:ea typeface="Times New Roman" panose="02020603050405020304" pitchFamily="18" charset="0"/>
              </a:rPr>
              <a:t>blouse</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said with </a:t>
            </a:r>
            <a:r>
              <a:rPr lang="en-US" altLang="zh-CN" dirty="0" err="1">
                <a:solidFill>
                  <a:srgbClr val="000000"/>
                </a:solidFill>
                <a:latin typeface="Times New Roman" panose="02020603050405020304" pitchFamily="18" charset="0"/>
                <a:ea typeface="宋体" panose="02010600030101010101" pitchFamily="2" charset="-122"/>
              </a:rPr>
              <a:t>praise,“It’s</a:t>
            </a:r>
            <a:r>
              <a:rPr lang="en-US" altLang="zh-CN" dirty="0">
                <a:solidFill>
                  <a:srgbClr val="000000"/>
                </a:solidFill>
                <a:latin typeface="Times New Roman" panose="02020603050405020304" pitchFamily="18" charset="0"/>
                <a:ea typeface="宋体" panose="02010600030101010101" pitchFamily="2" charset="-122"/>
              </a:rPr>
              <a:t> just as beautiful as a piece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hangingPunct="0">
              <a:spcAft>
                <a:spcPts val="0"/>
              </a:spcAft>
              <a:tabLst>
                <a:tab pos="2776220" algn="l"/>
                <a:tab pos="5287645" algn="l"/>
                <a:tab pos="6003925" algn="l"/>
                <a:tab pos="816292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0"/>
          <p:cNvSpPr txBox="1"/>
          <p:nvPr/>
        </p:nvSpPr>
        <p:spPr bwMode="auto">
          <a:xfrm>
            <a:off x="360854" y="357301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考查形容词辨析。句意：三天过去了，我惊讶地再次看到它。</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幸运的；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悲伤的；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worried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担忧的；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惊讶的。根据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was sewed up by thin and white thread and it looked like the ice crystal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可知，下文提到衣服被缝得很好，故作者再次见到衣服时应该是</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mj-ea"/>
                <a:ea typeface="+mj-ea"/>
                <a:cs typeface="Times New Roman" panose="02020603050405020304" pitchFamily="18" charset="0"/>
              </a:rPr>
              <a:t>很惊讶</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1"/>
          <p:cNvSpPr txBox="1"/>
          <p:nvPr/>
        </p:nvSpPr>
        <p:spPr bwMode="auto">
          <a:xfrm>
            <a:off x="406574" y="3443039"/>
            <a:ext cx="11485848"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所有的开口都是用细细的白线缝起来的，看起来像冰晶。</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切口；</a:t>
            </a:r>
            <a:r>
              <a:rPr lang="en-US"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injury</a:t>
            </a:r>
            <a:r>
              <a:rPr lang="zh-CN" altLang="zh-CN" b="1" u="wavy" dirty="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损伤</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wound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伤口；</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缺口，开口。根据上文</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injure</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可作动词</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受伤</a:t>
            </a:r>
            <a:r>
              <a:rPr lang="en-US"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也可作名词</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ABDF2"/>
                </a:solidFill>
                <a:latin typeface="+mj-ea"/>
                <a:ea typeface="+mj-ea"/>
                <a:cs typeface="Times New Roman" panose="02020603050405020304" pitchFamily="18" charset="0"/>
              </a:rPr>
              <a:t>“</a:t>
            </a:r>
            <a:r>
              <a:rPr lang="zh-CN" altLang="zh-CN" b="1" spc="-300" dirty="0">
                <a:solidFill>
                  <a:srgbClr val="2ABDF2"/>
                </a:solidFill>
                <a:latin typeface="+mj-ea"/>
                <a:ea typeface="+mj-ea"/>
                <a:cs typeface="Times New Roman" panose="02020603050405020304" pitchFamily="18" charset="0"/>
              </a:rPr>
              <a:t>伤口</a:t>
            </a:r>
            <a:r>
              <a:rPr lang="en-US" altLang="zh-CN" b="1" spc="-300" dirty="0">
                <a:solidFill>
                  <a:srgbClr val="2ABDF2"/>
                </a:solidFill>
                <a:latin typeface="+mj-ea"/>
                <a:ea typeface="+mj-ea"/>
                <a:cs typeface="Times New Roman" panose="02020603050405020304" pitchFamily="18" charset="0"/>
              </a:rPr>
              <a:t>”</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injured</a:t>
            </a:r>
            <a:r>
              <a:rPr lang="en-US"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300"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形容词</a:t>
            </a:r>
            <a:r>
              <a:rPr lang="zh-CN" altLang="zh-CN" b="1" spc="-300"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300" dirty="0">
                <a:solidFill>
                  <a:srgbClr val="2ABDF2"/>
                </a:solidFill>
                <a:latin typeface="+mj-ea"/>
                <a:ea typeface="+mj-ea"/>
                <a:cs typeface="Times New Roman" panose="02020603050405020304" pitchFamily="18" charset="0"/>
              </a:rPr>
              <a:t>“</a:t>
            </a:r>
            <a:r>
              <a:rPr lang="zh-CN" altLang="zh-CN" b="1" spc="-300" dirty="0">
                <a:solidFill>
                  <a:srgbClr val="2ABDF2"/>
                </a:solidFill>
                <a:latin typeface="+mj-ea"/>
                <a:ea typeface="+mj-ea"/>
                <a:cs typeface="Times New Roman" panose="02020603050405020304" pitchFamily="18" charset="0"/>
              </a:rPr>
              <a:t>受伤的</a:t>
            </a:r>
            <a:r>
              <a:rPr lang="en-US" altLang="zh-CN" b="1" spc="-300" dirty="0">
                <a:solidFill>
                  <a:srgbClr val="2ABDF2"/>
                </a:solidFill>
                <a:latin typeface="+mj-ea"/>
                <a:ea typeface="+mj-ea"/>
                <a:cs typeface="Times New Roman" panose="02020603050405020304" pitchFamily="18" charset="0"/>
              </a:rPr>
              <a:t>”</a:t>
            </a:r>
            <a:endParaRPr lang="zh-CN" altLang="zh-CN" sz="900" spc="-300" dirty="0">
              <a:solidFill>
                <a:srgbClr val="2ABDF2"/>
              </a:solidFill>
              <a:latin typeface="+mj-ea"/>
              <a:ea typeface="+mj-ea"/>
              <a:cs typeface="Times New Roman" panose="02020603050405020304" pitchFamily="18" charset="0"/>
            </a:endParaRPr>
          </a:p>
          <a:p>
            <a:pPr eaLnBrk="1"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“Another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time, my wife’</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had an opening on the back</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“opening”</a:t>
            </a:r>
            <a:r>
              <a:rPr lang="zh-CN" altLang="zh-CN"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2"/>
          <p:cNvSpPr txBox="1">
            <a:spLocks noChangeArrowheads="1"/>
          </p:cNvSpPr>
          <p:nvPr/>
        </p:nvSpPr>
        <p:spPr bwMode="auto">
          <a:xfrm>
            <a:off x="8327454"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r>
              <a:rPr lang="en-US" altLang="zh-CN" dirty="0">
                <a:solidFill>
                  <a:srgbClr val="000000"/>
                </a:solidFill>
                <a:latin typeface="Times New Roman" panose="02020603050405020304" pitchFamily="18" charset="0"/>
                <a:ea typeface="宋体" panose="02010600030101010101" pitchFamily="2" charset="-122"/>
              </a:rPr>
              <a:t>        Three days went </a:t>
            </a:r>
            <a:r>
              <a:rPr lang="en-US" altLang="zh-CN" dirty="0" err="1">
                <a:solidFill>
                  <a:srgbClr val="000000"/>
                </a:solidFill>
                <a:latin typeface="Times New Roman" panose="02020603050405020304" pitchFamily="18" charset="0"/>
                <a:ea typeface="宋体" panose="02010600030101010101" pitchFamily="2" charset="-122"/>
              </a:rPr>
              <a:t>past,and</a:t>
            </a:r>
            <a:r>
              <a:rPr lang="en-US" altLang="zh-CN" dirty="0">
                <a:solidFill>
                  <a:srgbClr val="000000"/>
                </a:solidFill>
                <a:latin typeface="Times New Roman" panose="02020603050405020304" pitchFamily="18" charset="0"/>
                <a:ea typeface="宋体" panose="02010600030101010101" pitchFamily="2" charset="-122"/>
              </a:rPr>
              <a:t> I was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to see it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was sewed up by thin and white thread and it looked like the ice crystal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made a lovely snowman and a wooden house on the </a:t>
            </a:r>
            <a:r>
              <a:rPr lang="en-US" altLang="zh-CN" dirty="0" err="1">
                <a:solidFill>
                  <a:srgbClr val="000000"/>
                </a:solidFill>
                <a:ea typeface="Times New Roman" panose="02020603050405020304" pitchFamily="18" charset="0"/>
              </a:rPr>
              <a:t>blouse</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said with </a:t>
            </a:r>
            <a:r>
              <a:rPr lang="en-US" altLang="zh-CN" dirty="0" err="1">
                <a:solidFill>
                  <a:srgbClr val="000000"/>
                </a:solidFill>
                <a:latin typeface="Times New Roman" panose="02020603050405020304" pitchFamily="18" charset="0"/>
                <a:ea typeface="宋体" panose="02010600030101010101" pitchFamily="2" charset="-122"/>
              </a:rPr>
              <a:t>praise,“It’s</a:t>
            </a:r>
            <a:r>
              <a:rPr lang="en-US" altLang="zh-CN" dirty="0">
                <a:solidFill>
                  <a:srgbClr val="000000"/>
                </a:solidFill>
                <a:latin typeface="Times New Roman" panose="02020603050405020304" pitchFamily="18" charset="0"/>
                <a:ea typeface="宋体" panose="02010600030101010101" pitchFamily="2" charset="-122"/>
              </a:rPr>
              <a:t> just as beautiful as a piece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hangingPunct="0">
              <a:spcAft>
                <a:spcPts val="0"/>
              </a:spcAft>
              <a:tabLst>
                <a:tab pos="2776220" algn="l"/>
                <a:tab pos="5287645" algn="l"/>
                <a:tab pos="6003925" algn="l"/>
                <a:tab pos="816292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箭头右.eps" descr="id:2147486969;FounderCES"/>
          <p:cNvPicPr/>
          <p:nvPr/>
        </p:nvPicPr>
        <p:blipFill>
          <a:blip r:embed="rId1"/>
          <a:stretch>
            <a:fillRect/>
          </a:stretch>
        </p:blipFill>
        <p:spPr>
          <a:xfrm flipH="1">
            <a:off x="3540125" y="4581525"/>
            <a:ext cx="266065" cy="1974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622598" y="295082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r>
              <a:rPr lang="en-US" altLang="zh-CN" dirty="0">
                <a:solidFill>
                  <a:srgbClr val="000000"/>
                </a:solidFill>
                <a:latin typeface="Times New Roman" panose="02020603050405020304" pitchFamily="18" charset="0"/>
                <a:ea typeface="宋体" panose="02010600030101010101" pitchFamily="2" charset="-122"/>
              </a:rPr>
              <a:t>        Three days went </a:t>
            </a:r>
            <a:r>
              <a:rPr lang="en-US" altLang="zh-CN" dirty="0" err="1">
                <a:solidFill>
                  <a:srgbClr val="000000"/>
                </a:solidFill>
                <a:latin typeface="Times New Roman" panose="02020603050405020304" pitchFamily="18" charset="0"/>
                <a:ea typeface="宋体" panose="02010600030101010101" pitchFamily="2" charset="-122"/>
              </a:rPr>
              <a:t>past,and</a:t>
            </a:r>
            <a:r>
              <a:rPr lang="en-US" altLang="zh-CN" dirty="0">
                <a:solidFill>
                  <a:srgbClr val="000000"/>
                </a:solidFill>
                <a:latin typeface="Times New Roman" panose="02020603050405020304" pitchFamily="18" charset="0"/>
                <a:ea typeface="宋体" panose="02010600030101010101" pitchFamily="2" charset="-122"/>
              </a:rPr>
              <a:t> I was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to see it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was sewed up by thin and white thread and it looked like the ice crystal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made a lovely snowman and a wooden house on the </a:t>
            </a:r>
            <a:r>
              <a:rPr lang="en-US" altLang="zh-CN" dirty="0" err="1">
                <a:solidFill>
                  <a:srgbClr val="000000"/>
                </a:solidFill>
                <a:ea typeface="Times New Roman" panose="02020603050405020304" pitchFamily="18" charset="0"/>
              </a:rPr>
              <a:t>blouse</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said with </a:t>
            </a:r>
            <a:r>
              <a:rPr lang="en-US" altLang="zh-CN" dirty="0" err="1">
                <a:solidFill>
                  <a:srgbClr val="000000"/>
                </a:solidFill>
                <a:latin typeface="Times New Roman" panose="02020603050405020304" pitchFamily="18" charset="0"/>
                <a:ea typeface="宋体" panose="02010600030101010101" pitchFamily="2" charset="-122"/>
              </a:rPr>
              <a:t>praise,“It’s</a:t>
            </a:r>
            <a:r>
              <a:rPr lang="en-US" altLang="zh-CN" dirty="0">
                <a:solidFill>
                  <a:srgbClr val="000000"/>
                </a:solidFill>
                <a:latin typeface="Times New Roman" panose="02020603050405020304" pitchFamily="18" charset="0"/>
                <a:ea typeface="宋体" panose="02010600030101010101" pitchFamily="2" charset="-122"/>
              </a:rPr>
              <a:t> just as beautiful as a piece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a:tabLst>
                <a:tab pos="2778125" algn="l"/>
                <a:tab pos="5287645" algn="l"/>
                <a:tab pos="8161020" algn="l"/>
                <a:tab pos="986155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2"/>
          <p:cNvSpPr txBox="1"/>
          <p:nvPr/>
        </p:nvSpPr>
        <p:spPr bwMode="auto">
          <a:xfrm>
            <a:off x="334566" y="351900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考查副词辨析。句意：她甚至在上衣上缝了一个可爱的雪人和一座木屋。</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曾经；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really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仅仅。根据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was sewed up by thin and white thread and it looked like the ice crystal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“ice crystal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lovely snowman and a wooden house”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，形式变得丰富，是一种递进关系，所以空处表示递进，用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622598"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r>
              <a:rPr lang="en-US" altLang="zh-CN" dirty="0">
                <a:solidFill>
                  <a:srgbClr val="000000"/>
                </a:solidFill>
                <a:latin typeface="Times New Roman" panose="02020603050405020304" pitchFamily="18" charset="0"/>
                <a:ea typeface="宋体" panose="02010600030101010101" pitchFamily="2" charset="-122"/>
              </a:rPr>
              <a:t>        Three days went </a:t>
            </a:r>
            <a:r>
              <a:rPr lang="en-US" altLang="zh-CN" dirty="0" err="1">
                <a:solidFill>
                  <a:srgbClr val="000000"/>
                </a:solidFill>
                <a:latin typeface="Times New Roman" panose="02020603050405020304" pitchFamily="18" charset="0"/>
                <a:ea typeface="宋体" panose="02010600030101010101" pitchFamily="2" charset="-122"/>
              </a:rPr>
              <a:t>past,and</a:t>
            </a:r>
            <a:r>
              <a:rPr lang="en-US" altLang="zh-CN" dirty="0">
                <a:solidFill>
                  <a:srgbClr val="000000"/>
                </a:solidFill>
                <a:latin typeface="Times New Roman" panose="02020603050405020304" pitchFamily="18" charset="0"/>
                <a:ea typeface="宋体" panose="02010600030101010101" pitchFamily="2" charset="-122"/>
              </a:rPr>
              <a:t> I was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to see it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was sewed up by thin and white thread and it looked like the ice crystal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made a lovely snowman and a wooden house on the </a:t>
            </a:r>
            <a:r>
              <a:rPr lang="en-US" altLang="zh-CN" dirty="0" err="1">
                <a:solidFill>
                  <a:srgbClr val="000000"/>
                </a:solidFill>
                <a:ea typeface="Times New Roman" panose="02020603050405020304" pitchFamily="18" charset="0"/>
              </a:rPr>
              <a:t>blouse</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said with </a:t>
            </a:r>
            <a:r>
              <a:rPr lang="en-US" altLang="zh-CN" dirty="0" err="1">
                <a:solidFill>
                  <a:srgbClr val="000000"/>
                </a:solidFill>
                <a:latin typeface="Times New Roman" panose="02020603050405020304" pitchFamily="18" charset="0"/>
                <a:ea typeface="宋体" panose="02010600030101010101" pitchFamily="2" charset="-122"/>
              </a:rPr>
              <a:t>praise,“It’s</a:t>
            </a:r>
            <a:r>
              <a:rPr lang="en-US" altLang="zh-CN" dirty="0">
                <a:solidFill>
                  <a:srgbClr val="000000"/>
                </a:solidFill>
                <a:latin typeface="Times New Roman" panose="02020603050405020304" pitchFamily="18" charset="0"/>
                <a:ea typeface="宋体" panose="02010600030101010101" pitchFamily="2" charset="-122"/>
              </a:rPr>
              <a:t> just as beautiful as a piece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a:tabLst>
                <a:tab pos="2776220" algn="l"/>
                <a:tab pos="5287645" algn="l"/>
                <a:tab pos="6003925" algn="l"/>
                <a:tab pos="8162925" algn="l"/>
              </a:tabLst>
            </a:pPr>
            <a:r>
              <a:rPr lang="en-US" altLang="zh-CN" dirty="0">
                <a:solidFill>
                  <a:srgbClr val="00B0F0"/>
                </a:solidFill>
                <a:latin typeface="Times New Roman" panose="02020603050405020304" pitchFamily="18" charset="0"/>
                <a:ea typeface="宋体" panose="02010600030101010101" pitchFamily="2" charset="-122"/>
              </a:rPr>
              <a:t>11</a:t>
            </a:r>
            <a:r>
              <a:rPr lang="en-US" altLang="zh-CN" dirty="0">
                <a:solidFill>
                  <a:srgbClr val="00B0F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art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ice</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wood</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leather</a:t>
            </a:r>
            <a:endParaRPr lang="en-US" altLang="zh-CN" dirty="0">
              <a:solidFill>
                <a:srgbClr val="000000"/>
              </a:solidFill>
              <a:latin typeface="Times New Roman" panose="02020603050405020304" pitchFamily="18" charset="0"/>
              <a:ea typeface="宋体" panose="02010600030101010101" pitchFamily="2" charset="-122"/>
            </a:endParaRPr>
          </a:p>
        </p:txBody>
      </p:sp>
      <p:sp>
        <p:nvSpPr>
          <p:cNvPr id="7" name="内容占位符 13"/>
          <p:cNvSpPr txBox="1"/>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考查名词辨析。句意：我称赞道：</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它就像一件艺术品一样美丽。</a:t>
            </a:r>
            <a:r>
              <a:rPr lang="en-US" altLang="zh-CN" b="1" dirty="0">
                <a:solidFill>
                  <a:srgbClr val="FF0000"/>
                </a:solidFill>
                <a:latin typeface="+mj-ea"/>
                <a:ea typeface="+mj-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艺术；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wood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木材；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leather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皮革。根据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just as beautiful as a piece of </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可推断，此处指一件</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艺术品</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638323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learned from the master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Patches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补丁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look perfect,” replied my wife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051175" algn="l"/>
                <a:tab pos="6191250" algn="l"/>
                <a:tab pos="8878570" algn="l"/>
              </a:tabLst>
            </a:pPr>
            <a:r>
              <a:rPr lang="en-US" altLang="zh-CN">
                <a:solidFill>
                  <a:srgbClr val="00B0F0"/>
                </a:solidFill>
                <a:latin typeface="Times New Roman" panose="02020603050405020304" pitchFamily="18" charset="0"/>
                <a:ea typeface="宋体" panose="02010600030101010101" pitchFamily="2" charset="-122"/>
              </a:rPr>
              <a:t>12</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drawn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attracted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designed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bought</a:t>
            </a: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24648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考查动词辨析。句意：我妻子回答道：</a:t>
            </a:r>
            <a:r>
              <a:rPr lang="en-US" altLang="zh-CN" b="1" dirty="0">
                <a:solidFill>
                  <a:srgbClr val="FF0000"/>
                </a:solidFill>
                <a:latin typeface="+mj-ea"/>
                <a:ea typeface="+mj-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我从鞋匠师傅那学到的。补丁可以设计得看起来完美无瑕。</a:t>
            </a:r>
            <a:r>
              <a:rPr lang="en-US" altLang="zh-CN" b="1" dirty="0">
                <a:solidFill>
                  <a:srgbClr val="FF0000"/>
                </a:solidFill>
                <a:latin typeface="+mj-ea"/>
                <a:ea typeface="+mj-ea"/>
              </a:rPr>
              <a:t>”</a:t>
            </a:r>
            <a:r>
              <a:rPr lang="en-US" altLang="zh-CN" b="1" dirty="0">
                <a:solidFill>
                  <a:srgbClr val="FF0000"/>
                </a:solidFill>
                <a:latin typeface="Times New Roman" panose="02020603050405020304" pitchFamily="18" charset="0"/>
                <a:ea typeface="宋体" panose="02010600030101010101" pitchFamily="2" charset="-122"/>
              </a:rPr>
              <a:t>draw</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画；</a:t>
            </a:r>
            <a:r>
              <a:rPr lang="en-US" altLang="zh-CN" b="1" dirty="0">
                <a:solidFill>
                  <a:srgbClr val="FF0000"/>
                </a:solidFill>
                <a:latin typeface="Times New Roman" panose="02020603050405020304" pitchFamily="18" charset="0"/>
                <a:ea typeface="宋体" panose="02010600030101010101" pitchFamily="2" charset="-122"/>
              </a:rPr>
              <a:t>attract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吸引；</a:t>
            </a:r>
            <a:r>
              <a:rPr lang="en-US" altLang="zh-CN" b="1" dirty="0">
                <a:solidFill>
                  <a:srgbClr val="FF0000"/>
                </a:solidFill>
                <a:latin typeface="Times New Roman" panose="02020603050405020304" pitchFamily="18" charset="0"/>
                <a:ea typeface="宋体" panose="02010600030101010101" pitchFamily="2" charset="-122"/>
              </a:rPr>
              <a:t>design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设计；</a:t>
            </a:r>
            <a:r>
              <a:rPr lang="en-US" altLang="zh-CN" b="1" dirty="0">
                <a:solidFill>
                  <a:srgbClr val="FF0000"/>
                </a:solidFill>
                <a:latin typeface="Times New Roman" panose="02020603050405020304" pitchFamily="18" charset="0"/>
                <a:ea typeface="宋体" panose="02010600030101010101" pitchFamily="2" charset="-122"/>
              </a:rPr>
              <a:t>buy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买。根据</a:t>
            </a:r>
            <a:r>
              <a:rPr lang="en-US" altLang="zh-CN" b="1" dirty="0">
                <a:solidFill>
                  <a:srgbClr val="FF0000"/>
                </a:solidFill>
                <a:latin typeface="Times New Roman" panose="02020603050405020304" pitchFamily="18" charset="0"/>
                <a:ea typeface="宋体" panose="02010600030101010101" pitchFamily="2" charset="-122"/>
              </a:rPr>
              <a:t>“It’s just as beautiful as a piece of</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可知，空处应该是表达补丁被设计得很完美。故选</a:t>
            </a:r>
            <a:r>
              <a:rPr lang="en-US" altLang="zh-CN" b="1" dirty="0">
                <a:solidFill>
                  <a:srgbClr val="FF0000"/>
                </a:solidFill>
                <a:latin typeface="Times New Roman" panose="02020603050405020304" pitchFamily="18" charset="0"/>
                <a:ea typeface="宋体" panose="02010600030101010101" pitchFamily="2" charset="-122"/>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8543478" y="3212976"/>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3075073"/>
          </a:xfrm>
        </p:spPr>
        <p:txBody>
          <a:bodyPr/>
          <a:lstStyle/>
          <a:p>
            <a:pPr defTabSz="1046480">
              <a:tabLst>
                <a:tab pos="2963545" algn="l"/>
                <a:tab pos="6003925" algn="l"/>
              </a:tabLst>
            </a:pPr>
            <a:r>
              <a:rPr lang="en-US" altLang="zh-CN" sz="2200" dirty="0">
                <a:solidFill>
                  <a:srgbClr val="000000"/>
                </a:solidFill>
                <a:latin typeface="Times New Roman" panose="02020603050405020304" pitchFamily="18" charset="0"/>
                <a:ea typeface="宋体" panose="02010600030101010101" pitchFamily="2" charset="-122"/>
              </a:rPr>
              <a:t>         Her words taught me even more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perfection is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13</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to achieve in everything</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patches are unavoidable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不可避免的</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rPr>
              <a:t>so is human’s </a:t>
            </a:r>
            <a:r>
              <a:rPr lang="en-US" altLang="zh-CN" sz="2200" dirty="0" err="1">
                <a:solidFill>
                  <a:srgbClr val="000000"/>
                </a:solidFill>
                <a:latin typeface="Times New Roman" panose="02020603050405020304" pitchFamily="18" charset="0"/>
                <a:ea typeface="宋体" panose="02010600030101010101" pitchFamily="2" charset="-122"/>
              </a:rPr>
              <a:t>life,which</a:t>
            </a:r>
            <a:r>
              <a:rPr lang="en-US" altLang="zh-CN" sz="2200" dirty="0">
                <a:solidFill>
                  <a:srgbClr val="000000"/>
                </a:solidFill>
                <a:latin typeface="Times New Roman" panose="02020603050405020304" pitchFamily="18" charset="0"/>
                <a:ea typeface="宋体" panose="02010600030101010101" pitchFamily="2" charset="-122"/>
              </a:rPr>
              <a:t> will appear in the form of </a:t>
            </a:r>
            <a:r>
              <a:rPr lang="en-US" altLang="zh-CN" sz="2200" dirty="0" err="1">
                <a:solidFill>
                  <a:srgbClr val="000000"/>
                </a:solidFill>
                <a:latin typeface="Times New Roman" panose="02020603050405020304" pitchFamily="18" charset="0"/>
                <a:ea typeface="宋体" panose="02010600030101010101" pitchFamily="2" charset="-122"/>
              </a:rPr>
              <a:t>wound,disability</a:t>
            </a:r>
            <a:r>
              <a:rPr lang="en-US" altLang="zh-CN" sz="2200" dirty="0">
                <a:solidFill>
                  <a:srgbClr val="000000"/>
                </a:solidFill>
                <a:latin typeface="Times New Roman" panose="02020603050405020304" pitchFamily="18" charset="0"/>
                <a:ea typeface="宋体" panose="02010600030101010101" pitchFamily="2" charset="-122"/>
              </a:rPr>
              <a:t> or disease</a:t>
            </a:r>
            <a:r>
              <a:rPr lang="en-US" altLang="zh-CN" sz="2200" dirty="0">
                <a:solidFill>
                  <a:srgbClr val="000000"/>
                </a:solidFill>
                <a:latin typeface="宋体" panose="02010600030101010101" pitchFamily="2" charset="-122"/>
                <a:cs typeface="Times New Roman" panose="02020603050405020304" pitchFamily="18" charset="0"/>
              </a:rPr>
              <a:t>.</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14</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you can’t change </a:t>
            </a:r>
            <a:r>
              <a:rPr lang="en-US" altLang="zh-CN" sz="2200" dirty="0" err="1">
                <a:solidFill>
                  <a:srgbClr val="000000"/>
                </a:solidFill>
                <a:ea typeface="Times New Roman" panose="02020603050405020304" pitchFamily="18" charset="0"/>
              </a:rPr>
              <a:t>that,all</a:t>
            </a:r>
            <a:r>
              <a:rPr lang="en-US" altLang="zh-CN" sz="2200" dirty="0">
                <a:solidFill>
                  <a:srgbClr val="000000"/>
                </a:solidFill>
                <a:ea typeface="Times New Roman" panose="02020603050405020304" pitchFamily="18" charset="0"/>
              </a:rPr>
              <a:t> you can do and have to do is to cover the wound by patches and try your best to make a most beautiful flower on the </a:t>
            </a:r>
            <a:r>
              <a:rPr lang="en-US" altLang="zh-CN" sz="2200" dirty="0" err="1">
                <a:solidFill>
                  <a:srgbClr val="000000"/>
                </a:solidFill>
                <a:ea typeface="Times New Roman" panose="02020603050405020304" pitchFamily="18" charset="0"/>
              </a:rPr>
              <a:t>wound,and</a:t>
            </a:r>
            <a:r>
              <a:rPr lang="en-US" altLang="zh-CN" sz="2200" dirty="0">
                <a:solidFill>
                  <a:srgbClr val="000000"/>
                </a:solidFill>
                <a:ea typeface="Times New Roman" panose="02020603050405020304" pitchFamily="18" charset="0"/>
              </a:rPr>
              <a:t> that is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life teaches </a:t>
            </a:r>
            <a:r>
              <a:rPr lang="en-US" altLang="zh-CN" sz="2200" dirty="0" err="1">
                <a:solidFill>
                  <a:srgbClr val="000000"/>
                </a:solidFill>
                <a:ea typeface="Times New Roman" panose="02020603050405020304" pitchFamily="18" charset="0"/>
              </a:rPr>
              <a:t>us</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rPr>
              <a:t>Once</a:t>
            </a:r>
            <a:r>
              <a:rPr lang="en-US" altLang="zh-CN" sz="2200" dirty="0">
                <a:solidFill>
                  <a:srgbClr val="000000"/>
                </a:solidFill>
                <a:latin typeface="Times New Roman" panose="02020603050405020304" pitchFamily="18" charset="0"/>
                <a:ea typeface="宋体" panose="02010600030101010101" pitchFamily="2" charset="-122"/>
              </a:rPr>
              <a:t> you understand </a:t>
            </a:r>
            <a:r>
              <a:rPr lang="en-US" altLang="zh-CN" sz="2200" dirty="0" err="1">
                <a:solidFill>
                  <a:srgbClr val="000000"/>
                </a:solidFill>
                <a:latin typeface="Times New Roman" panose="02020603050405020304" pitchFamily="18" charset="0"/>
                <a:ea typeface="宋体" panose="02010600030101010101" pitchFamily="2" charset="-122"/>
              </a:rPr>
              <a:t>it,you</a:t>
            </a:r>
            <a:r>
              <a:rPr lang="en-US" altLang="zh-CN" sz="2200" dirty="0">
                <a:solidFill>
                  <a:srgbClr val="000000"/>
                </a:solidFill>
                <a:latin typeface="Times New Roman" panose="02020603050405020304" pitchFamily="18" charset="0"/>
                <a:ea typeface="宋体" panose="02010600030101010101" pitchFamily="2" charset="-122"/>
              </a:rPr>
              <a:t> can enjoy your life better</a:t>
            </a:r>
            <a:r>
              <a:rPr lang="en-US" altLang="zh-CN" sz="2200" dirty="0">
                <a:solidFill>
                  <a:srgbClr val="000000"/>
                </a:solidFill>
                <a:latin typeface="宋体" panose="02010600030101010101" pitchFamily="2" charset="-122"/>
                <a:cs typeface="Times New Roman" panose="02020603050405020304" pitchFamily="18" charset="0"/>
              </a:rPr>
              <a:t>.</a:t>
            </a:r>
            <a:endParaRPr lang="en-US" altLang="zh-CN" sz="2200" dirty="0">
              <a:solidFill>
                <a:srgbClr val="000000"/>
              </a:solidFill>
              <a:latin typeface="宋体" panose="02010600030101010101" pitchFamily="2" charset="-122"/>
              <a:cs typeface="Times New Roman" panose="02020603050405020304" pitchFamily="18" charset="0"/>
            </a:endParaRPr>
          </a:p>
          <a:p>
            <a:pPr defTabSz="1046480" hangingPunct="0">
              <a:spcAft>
                <a:spcPts val="0"/>
              </a:spcAft>
              <a:tabLst>
                <a:tab pos="2963545" algn="l"/>
                <a:tab pos="6003925" algn="l"/>
              </a:tabLst>
            </a:pP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unhelpful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impossible</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p:nvPr/>
        </p:nvSpPr>
        <p:spPr bwMode="auto">
          <a:xfrm>
            <a:off x="360854" y="3861048"/>
            <a:ext cx="114858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考查形容词辨析。句意：不可能任何事情都被做到完美。</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unhelpful</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没帮助的；</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necessary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必需的；</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重要的；</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不可能的。根据下文</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“patches are unavoidable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不可避免的</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sz="2200"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推断，补丁不可避免，所以事事完美是</a:t>
            </a:r>
            <a:r>
              <a:rPr lang="en-US" altLang="zh-CN" sz="2200" b="1" spc="-150" dirty="0">
                <a:solidFill>
                  <a:srgbClr val="FF0000"/>
                </a:solidFill>
                <a:latin typeface="+mj-ea"/>
                <a:ea typeface="+mj-ea"/>
                <a:cs typeface="Times New Roman" panose="02020603050405020304" pitchFamily="18" charset="0"/>
              </a:rPr>
              <a:t>“</a:t>
            </a:r>
            <a:r>
              <a:rPr lang="zh-CN" altLang="zh-CN" sz="2200" b="1" spc="-150" dirty="0">
                <a:solidFill>
                  <a:srgbClr val="FF0000"/>
                </a:solidFill>
                <a:latin typeface="+mj-ea"/>
                <a:ea typeface="+mj-ea"/>
                <a:cs typeface="Times New Roman" panose="02020603050405020304" pitchFamily="18" charset="0"/>
              </a:rPr>
              <a:t>不可能的</a:t>
            </a:r>
            <a:r>
              <a:rPr lang="en-US" altLang="zh-CN" sz="2200" b="1" spc="-150" dirty="0">
                <a:solidFill>
                  <a:srgbClr val="FF0000"/>
                </a:solidFill>
                <a:latin typeface="+mj-ea"/>
                <a:ea typeface="+mj-ea"/>
                <a:cs typeface="Times New Roman" panose="02020603050405020304" pitchFamily="18" charset="0"/>
              </a:rPr>
              <a:t>”</a:t>
            </a:r>
            <a:r>
              <a:rPr lang="zh-CN" altLang="zh-CN" sz="2200"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114000" y="2875583"/>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1158048"/>
            <a:ext cx="11485848" cy="2308324"/>
          </a:xfrm>
        </p:spPr>
        <p:txBody>
          <a:bodyPr/>
          <a:lstStyle/>
          <a:p>
            <a:pPr defTabSz="1046480">
              <a:lnSpc>
                <a:spcPct val="120000"/>
              </a:lnSpc>
              <a:tabLst>
                <a:tab pos="2963545" algn="l"/>
                <a:tab pos="6003925" algn="l"/>
              </a:tabLst>
            </a:pPr>
            <a:r>
              <a:rPr lang="en-US" altLang="zh-CN" sz="2000" dirty="0">
                <a:solidFill>
                  <a:srgbClr val="000000"/>
                </a:solidFill>
                <a:latin typeface="Times New Roman" panose="02020603050405020304" pitchFamily="18" charset="0"/>
                <a:ea typeface="宋体" panose="02010600030101010101" pitchFamily="2" charset="-122"/>
              </a:rPr>
              <a:t>         Her words taught me even more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ea typeface="Times New Roman" panose="02020603050405020304" pitchFamily="18" charset="0"/>
              </a:rPr>
              <a:t> </a:t>
            </a:r>
            <a:r>
              <a:rPr lang="en-US" altLang="zh-CN" sz="2000" dirty="0">
                <a:solidFill>
                  <a:srgbClr val="000000"/>
                </a:solidFill>
                <a:ea typeface="Times New Roman" panose="02020603050405020304" pitchFamily="18" charset="0"/>
              </a:rPr>
              <a:t>perfection is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rPr>
              <a:t>13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ea typeface="Times New Roman" panose="02020603050405020304" pitchFamily="18" charset="0"/>
              </a:rPr>
              <a:t> </a:t>
            </a:r>
            <a:r>
              <a:rPr lang="en-US" altLang="zh-CN" sz="2000" dirty="0">
                <a:solidFill>
                  <a:srgbClr val="000000"/>
                </a:solidFill>
                <a:ea typeface="Times New Roman" panose="02020603050405020304" pitchFamily="18" charset="0"/>
              </a:rPr>
              <a:t>to achieve in everything</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ea typeface="Times New Roman" panose="02020603050405020304" pitchFamily="18" charset="0"/>
              </a:rPr>
              <a:t> </a:t>
            </a:r>
            <a:r>
              <a:rPr lang="en-US" altLang="zh-CN" sz="2000" dirty="0">
                <a:solidFill>
                  <a:srgbClr val="000000"/>
                </a:solidFill>
                <a:ea typeface="Times New Roman" panose="02020603050405020304" pitchFamily="18" charset="0"/>
              </a:rPr>
              <a:t>patches are unavoidable</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不可避免的</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rPr>
              <a:t>so is human’s </a:t>
            </a:r>
            <a:r>
              <a:rPr lang="en-US" altLang="zh-CN" sz="2000" dirty="0" err="1">
                <a:solidFill>
                  <a:srgbClr val="000000"/>
                </a:solidFill>
                <a:latin typeface="Times New Roman" panose="02020603050405020304" pitchFamily="18" charset="0"/>
                <a:ea typeface="宋体" panose="02010600030101010101" pitchFamily="2" charset="-122"/>
              </a:rPr>
              <a:t>life,which</a:t>
            </a:r>
            <a:r>
              <a:rPr lang="en-US" altLang="zh-CN" sz="2000" dirty="0">
                <a:solidFill>
                  <a:srgbClr val="000000"/>
                </a:solidFill>
                <a:latin typeface="Times New Roman" panose="02020603050405020304" pitchFamily="18" charset="0"/>
                <a:ea typeface="宋体" panose="02010600030101010101" pitchFamily="2" charset="-122"/>
              </a:rPr>
              <a:t> will appear in the form of </a:t>
            </a:r>
            <a:r>
              <a:rPr lang="en-US" altLang="zh-CN" sz="2000" dirty="0" err="1">
                <a:solidFill>
                  <a:srgbClr val="000000"/>
                </a:solidFill>
                <a:latin typeface="Times New Roman" panose="02020603050405020304" pitchFamily="18" charset="0"/>
                <a:ea typeface="宋体" panose="02010600030101010101" pitchFamily="2" charset="-122"/>
              </a:rPr>
              <a:t>wound,disability</a:t>
            </a:r>
            <a:r>
              <a:rPr lang="en-US" altLang="zh-CN" sz="2000" dirty="0">
                <a:solidFill>
                  <a:srgbClr val="000000"/>
                </a:solidFill>
                <a:latin typeface="Times New Roman" panose="02020603050405020304" pitchFamily="18" charset="0"/>
                <a:ea typeface="宋体" panose="02010600030101010101" pitchFamily="2" charset="-122"/>
              </a:rPr>
              <a:t> or disease</a:t>
            </a:r>
            <a:r>
              <a:rPr lang="en-US" altLang="zh-CN" sz="2000" dirty="0">
                <a:solidFill>
                  <a:srgbClr val="000000"/>
                </a:solidFill>
                <a:latin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rPr>
              <a:t>14</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ea typeface="Times New Roman" panose="02020603050405020304" pitchFamily="18" charset="0"/>
              </a:rPr>
              <a:t> </a:t>
            </a:r>
            <a:r>
              <a:rPr lang="en-US" altLang="zh-CN" sz="2000" dirty="0">
                <a:solidFill>
                  <a:srgbClr val="000000"/>
                </a:solidFill>
                <a:ea typeface="Times New Roman" panose="02020603050405020304" pitchFamily="18" charset="0"/>
              </a:rPr>
              <a:t>you can’t change </a:t>
            </a:r>
            <a:r>
              <a:rPr lang="en-US" altLang="zh-CN" sz="2000" dirty="0" err="1">
                <a:solidFill>
                  <a:srgbClr val="000000"/>
                </a:solidFill>
                <a:ea typeface="Times New Roman" panose="02020603050405020304" pitchFamily="18" charset="0"/>
              </a:rPr>
              <a:t>that,all</a:t>
            </a:r>
            <a:r>
              <a:rPr lang="en-US" altLang="zh-CN" sz="2000" dirty="0">
                <a:solidFill>
                  <a:srgbClr val="000000"/>
                </a:solidFill>
                <a:ea typeface="Times New Roman" panose="02020603050405020304" pitchFamily="18" charset="0"/>
              </a:rPr>
              <a:t> you can do and have to do is to cover the wound by patches and try your best to make a most beautiful flower on the </a:t>
            </a:r>
            <a:r>
              <a:rPr lang="en-US" altLang="zh-CN" sz="2000" dirty="0" err="1">
                <a:solidFill>
                  <a:srgbClr val="000000"/>
                </a:solidFill>
                <a:ea typeface="Times New Roman" panose="02020603050405020304" pitchFamily="18" charset="0"/>
              </a:rPr>
              <a:t>wound,and</a:t>
            </a:r>
            <a:r>
              <a:rPr lang="en-US" altLang="zh-CN" sz="2000" dirty="0">
                <a:solidFill>
                  <a:srgbClr val="000000"/>
                </a:solidFill>
                <a:ea typeface="Times New Roman" panose="02020603050405020304" pitchFamily="18" charset="0"/>
              </a:rPr>
              <a:t> that is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rPr>
              <a:t>15</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ea typeface="Times New Roman" panose="02020603050405020304" pitchFamily="18" charset="0"/>
              </a:rPr>
              <a:t> </a:t>
            </a:r>
            <a:r>
              <a:rPr lang="en-US" altLang="zh-CN" sz="2000" dirty="0">
                <a:solidFill>
                  <a:srgbClr val="000000"/>
                </a:solidFill>
                <a:ea typeface="Times New Roman" panose="02020603050405020304" pitchFamily="18" charset="0"/>
              </a:rPr>
              <a:t>life teaches </a:t>
            </a:r>
            <a:r>
              <a:rPr lang="en-US" altLang="zh-CN" sz="2000" dirty="0" err="1">
                <a:solidFill>
                  <a:srgbClr val="000000"/>
                </a:solidFill>
                <a:ea typeface="Times New Roman" panose="02020603050405020304" pitchFamily="18" charset="0"/>
              </a:rPr>
              <a:t>us</a:t>
            </a:r>
            <a:r>
              <a:rPr lang="en-US" altLang="zh-CN" sz="2000" dirty="0" err="1">
                <a:solidFill>
                  <a:srgbClr val="000000"/>
                </a:solidFill>
                <a:latin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rPr>
              <a:t>Once</a:t>
            </a:r>
            <a:r>
              <a:rPr lang="en-US" altLang="zh-CN" sz="2000" dirty="0">
                <a:solidFill>
                  <a:srgbClr val="000000"/>
                </a:solidFill>
                <a:latin typeface="Times New Roman" panose="02020603050405020304" pitchFamily="18" charset="0"/>
                <a:ea typeface="宋体" panose="02010600030101010101" pitchFamily="2" charset="-122"/>
              </a:rPr>
              <a:t> you understand </a:t>
            </a:r>
            <a:r>
              <a:rPr lang="en-US" altLang="zh-CN" sz="2000" dirty="0" err="1">
                <a:solidFill>
                  <a:srgbClr val="000000"/>
                </a:solidFill>
                <a:latin typeface="Times New Roman" panose="02020603050405020304" pitchFamily="18" charset="0"/>
                <a:ea typeface="宋体" panose="02010600030101010101" pitchFamily="2" charset="-122"/>
              </a:rPr>
              <a:t>it,you</a:t>
            </a:r>
            <a:r>
              <a:rPr lang="en-US" altLang="zh-CN" sz="2000" dirty="0">
                <a:solidFill>
                  <a:srgbClr val="000000"/>
                </a:solidFill>
                <a:latin typeface="Times New Roman" panose="02020603050405020304" pitchFamily="18" charset="0"/>
                <a:ea typeface="宋体" panose="02010600030101010101" pitchFamily="2" charset="-122"/>
              </a:rPr>
              <a:t> can enjoy your life better</a:t>
            </a:r>
            <a:r>
              <a:rPr lang="en-US" altLang="zh-CN" sz="2000" dirty="0">
                <a:solidFill>
                  <a:srgbClr val="000000"/>
                </a:solidFill>
                <a:latin typeface="宋体" panose="02010600030101010101" pitchFamily="2" charset="-122"/>
                <a:cs typeface="Times New Roman" panose="02020603050405020304" pitchFamily="18" charset="0"/>
              </a:rPr>
              <a:t>.</a:t>
            </a:r>
            <a:endParaRPr lang="en-US" altLang="zh-CN" sz="2000" dirty="0">
              <a:solidFill>
                <a:srgbClr val="000000"/>
              </a:solidFill>
              <a:latin typeface="宋体" panose="02010600030101010101" pitchFamily="2" charset="-122"/>
              <a:cs typeface="Times New Roman" panose="02020603050405020304" pitchFamily="18" charset="0"/>
            </a:endParaRPr>
          </a:p>
          <a:p>
            <a:pPr defTabSz="1046480" hangingPunct="0">
              <a:lnSpc>
                <a:spcPct val="120000"/>
              </a:lnSpc>
              <a:spcAft>
                <a:spcPts val="0"/>
              </a:spcAft>
              <a:tabLst>
                <a:tab pos="2963545" algn="l"/>
                <a:tab pos="6003925" algn="l"/>
              </a:tabLst>
            </a:pP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0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p:nvPr/>
        </p:nvSpPr>
        <p:spPr bwMode="auto">
          <a:xfrm>
            <a:off x="360854" y="3429000"/>
            <a:ext cx="11485848"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考查连词辨析。句意：既然你无法改变这一点，你所能做的和必须做的就是用补丁覆盖切口，并尽你最大的努力在切口上开出一朵最美丽的花，这就是生活教会我们的。</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正如，因为（</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语气较弱</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since </a:t>
            </a:r>
            <a:r>
              <a:rPr lang="zh-CN" altLang="zh-CN" sz="2000"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既然，由于；</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除非，如果不；</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的时候。根据</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sym typeface="+mn-ea"/>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you can’t change that, </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pP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除了表示</a:t>
            </a:r>
            <a:r>
              <a:rPr lang="en-US"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既然</a:t>
            </a:r>
            <a:r>
              <a:rPr lang="zh-CN" altLang="zh-CN" sz="2000"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之外</a:t>
            </a:r>
            <a:r>
              <a:rPr lang="zh-CN" altLang="zh-CN" sz="2000"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还可以表示</a:t>
            </a:r>
            <a:r>
              <a:rPr lang="en-US" altLang="zh-CN" sz="2000" b="1" dirty="0">
                <a:solidFill>
                  <a:srgbClr val="2ABDF2"/>
                </a:solidFill>
                <a:latin typeface="+mj-ea"/>
                <a:ea typeface="+mj-ea"/>
                <a:cs typeface="Times New Roman" panose="02020603050405020304" pitchFamily="18" charset="0"/>
              </a:rPr>
              <a:t>“</a:t>
            </a:r>
            <a:r>
              <a:rPr lang="zh-CN" altLang="zh-CN" sz="2000"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自从</a:t>
            </a:r>
            <a:r>
              <a:rPr lang="en-US" altLang="zh-CN" sz="2000" b="1" dirty="0">
                <a:solidFill>
                  <a:srgbClr val="2ABDF2"/>
                </a:solidFill>
                <a:latin typeface="+mj-ea"/>
                <a:ea typeface="+mj-ea"/>
                <a:cs typeface="Times New Roman" panose="02020603050405020304" pitchFamily="18" charset="0"/>
              </a:rPr>
              <a:t>”</a:t>
            </a:r>
            <a:endParaRPr lang="zh-CN" altLang="zh-CN" sz="2000" dirty="0">
              <a:solidFill>
                <a:srgbClr val="2ABDF2"/>
              </a:solidFill>
              <a:latin typeface="+mj-ea"/>
              <a:ea typeface="+mj-ea"/>
              <a:cs typeface="Times New Roman" panose="02020603050405020304" pitchFamily="18" charset="0"/>
            </a:endParaRPr>
          </a:p>
          <a:p>
            <a:pPr eaLnBrk="1" hangingPunct="0">
              <a:lnSpc>
                <a:spcPct val="120000"/>
              </a:lnSpc>
              <a:spcAft>
                <a:spcPts val="0"/>
              </a:spcAft>
            </a:pP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you can do and have to do is</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可知，前句表示原因，且是已知的原因，应用</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箭头右.eps" descr="id:2147486976;FounderCES"/>
          <p:cNvPicPr/>
          <p:nvPr/>
        </p:nvPicPr>
        <p:blipFill>
          <a:blip r:embed="rId1"/>
          <a:stretch>
            <a:fillRect/>
          </a:stretch>
        </p:blipFill>
        <p:spPr>
          <a:xfrm>
            <a:off x="1630776" y="4581702"/>
            <a:ext cx="470350" cy="2938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6167214" y="314096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44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998898"/>
          </a:xfrm>
        </p:spPr>
        <p:txBody>
          <a:bodyPr/>
          <a:lstStyle/>
          <a:p>
            <a:pPr defTabSz="1046480">
              <a:tabLst>
                <a:tab pos="2963545" algn="l"/>
                <a:tab pos="6003925" algn="l"/>
              </a:tabLst>
            </a:pPr>
            <a:r>
              <a:rPr lang="en-US" altLang="zh-CN" sz="2200" dirty="0">
                <a:solidFill>
                  <a:srgbClr val="000000"/>
                </a:solidFill>
                <a:latin typeface="Times New Roman" panose="02020603050405020304" pitchFamily="18" charset="0"/>
                <a:ea typeface="宋体" panose="02010600030101010101" pitchFamily="2" charset="-122"/>
              </a:rPr>
              <a:t>         Her words taught me even more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perfection is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13</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to achieve in everything</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patches are unavoidable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不可避免的</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rPr>
              <a:t>so is human’s </a:t>
            </a:r>
            <a:r>
              <a:rPr lang="en-US" altLang="zh-CN" sz="2200" dirty="0" err="1">
                <a:solidFill>
                  <a:srgbClr val="000000"/>
                </a:solidFill>
                <a:latin typeface="Times New Roman" panose="02020603050405020304" pitchFamily="18" charset="0"/>
                <a:ea typeface="宋体" panose="02010600030101010101" pitchFamily="2" charset="-122"/>
              </a:rPr>
              <a:t>life,which</a:t>
            </a:r>
            <a:r>
              <a:rPr lang="en-US" altLang="zh-CN" sz="2200" dirty="0">
                <a:solidFill>
                  <a:srgbClr val="000000"/>
                </a:solidFill>
                <a:latin typeface="Times New Roman" panose="02020603050405020304" pitchFamily="18" charset="0"/>
                <a:ea typeface="宋体" panose="02010600030101010101" pitchFamily="2" charset="-122"/>
              </a:rPr>
              <a:t> will appear in the form of </a:t>
            </a:r>
            <a:r>
              <a:rPr lang="en-US" altLang="zh-CN" sz="2200" dirty="0" err="1">
                <a:solidFill>
                  <a:srgbClr val="000000"/>
                </a:solidFill>
                <a:latin typeface="Times New Roman" panose="02020603050405020304" pitchFamily="18" charset="0"/>
                <a:ea typeface="宋体" panose="02010600030101010101" pitchFamily="2" charset="-122"/>
              </a:rPr>
              <a:t>wound,disability</a:t>
            </a:r>
            <a:r>
              <a:rPr lang="en-US" altLang="zh-CN" sz="2200" dirty="0">
                <a:solidFill>
                  <a:srgbClr val="000000"/>
                </a:solidFill>
                <a:latin typeface="Times New Roman" panose="02020603050405020304" pitchFamily="18" charset="0"/>
                <a:ea typeface="宋体" panose="02010600030101010101" pitchFamily="2" charset="-122"/>
              </a:rPr>
              <a:t> or disease</a:t>
            </a:r>
            <a:r>
              <a:rPr lang="en-US" altLang="zh-CN" sz="2200" dirty="0">
                <a:solidFill>
                  <a:srgbClr val="000000"/>
                </a:solidFill>
                <a:latin typeface="宋体" panose="02010600030101010101" pitchFamily="2" charset="-122"/>
                <a:cs typeface="Times New Roman" panose="02020603050405020304" pitchFamily="18" charset="0"/>
              </a:rPr>
              <a:t>.</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14</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you can’t change </a:t>
            </a:r>
            <a:r>
              <a:rPr lang="en-US" altLang="zh-CN" sz="2200" dirty="0" err="1">
                <a:solidFill>
                  <a:srgbClr val="000000"/>
                </a:solidFill>
                <a:ea typeface="Times New Roman" panose="02020603050405020304" pitchFamily="18" charset="0"/>
              </a:rPr>
              <a:t>that,all</a:t>
            </a:r>
            <a:r>
              <a:rPr lang="en-US" altLang="zh-CN" sz="2200" dirty="0">
                <a:solidFill>
                  <a:srgbClr val="000000"/>
                </a:solidFill>
                <a:ea typeface="Times New Roman" panose="02020603050405020304" pitchFamily="18" charset="0"/>
              </a:rPr>
              <a:t> you can do and have to do is to cover the wound by patches and try your best to make a most beautiful flower on the </a:t>
            </a:r>
            <a:r>
              <a:rPr lang="en-US" altLang="zh-CN" sz="2200" dirty="0" err="1">
                <a:solidFill>
                  <a:srgbClr val="000000"/>
                </a:solidFill>
                <a:ea typeface="Times New Roman" panose="02020603050405020304" pitchFamily="18" charset="0"/>
              </a:rPr>
              <a:t>wound,and</a:t>
            </a:r>
            <a:r>
              <a:rPr lang="en-US" altLang="zh-CN" sz="2200" dirty="0">
                <a:solidFill>
                  <a:srgbClr val="000000"/>
                </a:solidFill>
                <a:ea typeface="Times New Roman" panose="02020603050405020304" pitchFamily="18" charset="0"/>
              </a:rPr>
              <a:t> that is </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rPr>
              <a:t>15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ea typeface="Times New Roman" panose="02020603050405020304" pitchFamily="18" charset="0"/>
              </a:rPr>
              <a:t> </a:t>
            </a:r>
            <a:r>
              <a:rPr lang="en-US" altLang="zh-CN" sz="2200" dirty="0">
                <a:solidFill>
                  <a:srgbClr val="000000"/>
                </a:solidFill>
                <a:ea typeface="Times New Roman" panose="02020603050405020304" pitchFamily="18" charset="0"/>
              </a:rPr>
              <a:t>life teaches </a:t>
            </a:r>
            <a:r>
              <a:rPr lang="en-US" altLang="zh-CN" sz="2200" dirty="0" err="1">
                <a:solidFill>
                  <a:srgbClr val="000000"/>
                </a:solidFill>
                <a:ea typeface="Times New Roman" panose="02020603050405020304" pitchFamily="18" charset="0"/>
              </a:rPr>
              <a:t>us</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rPr>
              <a:t>Once</a:t>
            </a:r>
            <a:r>
              <a:rPr lang="en-US" altLang="zh-CN" sz="2200" dirty="0">
                <a:solidFill>
                  <a:srgbClr val="000000"/>
                </a:solidFill>
                <a:latin typeface="Times New Roman" panose="02020603050405020304" pitchFamily="18" charset="0"/>
                <a:ea typeface="宋体" panose="02010600030101010101" pitchFamily="2" charset="-122"/>
              </a:rPr>
              <a:t> you understand </a:t>
            </a:r>
            <a:r>
              <a:rPr lang="en-US" altLang="zh-CN" sz="2200" dirty="0" err="1">
                <a:solidFill>
                  <a:srgbClr val="000000"/>
                </a:solidFill>
                <a:latin typeface="Times New Roman" panose="02020603050405020304" pitchFamily="18" charset="0"/>
                <a:ea typeface="宋体" panose="02010600030101010101" pitchFamily="2" charset="-122"/>
              </a:rPr>
              <a:t>it,you</a:t>
            </a:r>
            <a:r>
              <a:rPr lang="en-US" altLang="zh-CN" sz="2200" dirty="0">
                <a:solidFill>
                  <a:srgbClr val="000000"/>
                </a:solidFill>
                <a:latin typeface="Times New Roman" panose="02020603050405020304" pitchFamily="18" charset="0"/>
                <a:ea typeface="宋体" panose="02010600030101010101" pitchFamily="2" charset="-122"/>
              </a:rPr>
              <a:t> can enjoy your life better</a:t>
            </a:r>
            <a:r>
              <a:rPr lang="en-US" altLang="zh-CN" sz="2200" dirty="0">
                <a:solidFill>
                  <a:srgbClr val="000000"/>
                </a:solidFill>
                <a:latin typeface="宋体" panose="02010600030101010101" pitchFamily="2" charset="-122"/>
                <a:cs typeface="Times New Roman" panose="02020603050405020304" pitchFamily="18" charset="0"/>
              </a:rPr>
              <a:t>.</a:t>
            </a:r>
            <a:endParaRPr lang="en-US" altLang="zh-CN" sz="2200" dirty="0">
              <a:solidFill>
                <a:srgbClr val="000000"/>
              </a:solidFill>
              <a:latin typeface="宋体" panose="02010600030101010101" pitchFamily="2" charset="-122"/>
              <a:cs typeface="Times New Roman" panose="02020603050405020304" pitchFamily="18" charset="0"/>
            </a:endParaRPr>
          </a:p>
          <a:p>
            <a:pPr lvl="0" defTabSz="1046480">
              <a:lnSpc>
                <a:spcPct val="120000"/>
              </a:lnSpc>
              <a:tabLst>
                <a:tab pos="2963545" algn="l"/>
                <a:tab pos="6003925" algn="l"/>
              </a:tabLst>
            </a:pPr>
            <a:r>
              <a:rPr lang="en-US" altLang="zh-CN" sz="2200" dirty="0">
                <a:solidFill>
                  <a:srgbClr val="00B0F0"/>
                </a:solidFill>
                <a:latin typeface="Times New Roman" panose="02020603050405020304" pitchFamily="18" charset="0"/>
                <a:ea typeface="宋体" panose="02010600030101010101" pitchFamily="2" charset="-122"/>
              </a:rPr>
              <a:t>15</a:t>
            </a:r>
            <a:r>
              <a:rPr lang="en-US" altLang="zh-CN" sz="2200" dirty="0">
                <a:solidFill>
                  <a:srgbClr val="00B0F0"/>
                </a:solidFill>
                <a:latin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rPr>
              <a:t>A</a:t>
            </a:r>
            <a:r>
              <a:rPr lang="en-US" altLang="zh-CN" sz="2200" dirty="0">
                <a:solidFill>
                  <a:srgbClr val="000000"/>
                </a:solidFill>
                <a:latin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rPr>
              <a:t>how	</a:t>
            </a:r>
            <a:r>
              <a:rPr lang="en-US" altLang="zh-CN" sz="2200" dirty="0" err="1">
                <a:solidFill>
                  <a:srgbClr val="000000"/>
                </a:solidFill>
                <a:latin typeface="Times New Roman" panose="02020603050405020304" pitchFamily="18" charset="0"/>
                <a:ea typeface="宋体" panose="02010600030101010101" pitchFamily="2" charset="-122"/>
              </a:rPr>
              <a:t>B</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rPr>
              <a:t>why</a:t>
            </a:r>
            <a:r>
              <a:rPr lang="en-US" altLang="zh-CN" sz="2200" dirty="0">
                <a:solidFill>
                  <a:srgbClr val="000000"/>
                </a:solidFill>
                <a:latin typeface="Times New Roman" panose="02020603050405020304" pitchFamily="18" charset="0"/>
                <a:ea typeface="宋体" panose="02010600030101010101" pitchFamily="2" charset="-122"/>
              </a:rPr>
              <a:t>	</a:t>
            </a:r>
            <a:r>
              <a:rPr lang="en-US" altLang="zh-CN" sz="2200" dirty="0" err="1">
                <a:solidFill>
                  <a:srgbClr val="000000"/>
                </a:solidFill>
                <a:latin typeface="Times New Roman" panose="02020603050405020304" pitchFamily="18" charset="0"/>
                <a:ea typeface="宋体" panose="02010600030101010101" pitchFamily="2" charset="-122"/>
              </a:rPr>
              <a:t>C</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rPr>
              <a:t>what</a:t>
            </a:r>
            <a:r>
              <a:rPr lang="en-US" altLang="zh-CN" sz="2200" dirty="0">
                <a:solidFill>
                  <a:srgbClr val="000000"/>
                </a:solidFill>
                <a:latin typeface="Times New Roman" panose="02020603050405020304" pitchFamily="18" charset="0"/>
                <a:ea typeface="宋体" panose="02010600030101010101" pitchFamily="2" charset="-122"/>
              </a:rPr>
              <a:t>		</a:t>
            </a:r>
            <a:r>
              <a:rPr lang="en-US" altLang="zh-CN" sz="2200" dirty="0" err="1">
                <a:solidFill>
                  <a:srgbClr val="000000"/>
                </a:solidFill>
                <a:latin typeface="Times New Roman" panose="02020603050405020304" pitchFamily="18" charset="0"/>
                <a:ea typeface="宋体" panose="02010600030101010101" pitchFamily="2" charset="-122"/>
              </a:rPr>
              <a:t>D</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rPr>
              <a:t>where</a:t>
            </a:r>
            <a:endParaRPr lang="en-US" altLang="zh-CN" sz="2200" dirty="0">
              <a:solidFill>
                <a:srgbClr val="000000"/>
              </a:solidFill>
              <a:latin typeface="Times New Roman" panose="02020603050405020304" pitchFamily="18" charset="0"/>
              <a:ea typeface="宋体" panose="02010600030101010101" pitchFamily="2" charset="-122"/>
            </a:endParaRPr>
          </a:p>
        </p:txBody>
      </p:sp>
      <p:sp>
        <p:nvSpPr>
          <p:cNvPr id="7" name="内容占位符 4"/>
          <p:cNvSpPr txBox="1"/>
          <p:nvPr/>
        </p:nvSpPr>
        <p:spPr bwMode="auto">
          <a:xfrm>
            <a:off x="360854" y="3789040"/>
            <a:ext cx="11485848"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考查疑问词辨析。句意：既然你无法改变这一点，你所能做的和必须做的就是用补丁覆盖切口，并尽你最大的努力在切口上开出一朵最美丽的花，这就是生活教会我们的。</a:t>
            </a:r>
            <a:r>
              <a:rPr lang="en-US" altLang="zh-CN" sz="2200" b="1" dirty="0">
                <a:solidFill>
                  <a:srgbClr val="FF0000"/>
                </a:solidFill>
                <a:latin typeface="Times New Roman" panose="02020603050405020304" pitchFamily="18" charset="0"/>
                <a:ea typeface="宋体" panose="02010600030101010101" pitchFamily="2" charset="-122"/>
              </a:rPr>
              <a:t>how</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a:t>
            </a:r>
            <a:r>
              <a:rPr lang="en-US" altLang="zh-CN" sz="2200" b="1" dirty="0">
                <a:solidFill>
                  <a:srgbClr val="FF0000"/>
                </a:solidFill>
                <a:latin typeface="Times New Roman" panose="02020603050405020304" pitchFamily="18" charset="0"/>
                <a:ea typeface="宋体" panose="02010600030101010101" pitchFamily="2" charset="-122"/>
              </a:rPr>
              <a:t>why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sz="2200" b="1" dirty="0">
                <a:solidFill>
                  <a:srgbClr val="FF0000"/>
                </a:solidFill>
                <a:latin typeface="Times New Roman" panose="02020603050405020304" pitchFamily="18" charset="0"/>
                <a:ea typeface="宋体" panose="02010600030101010101" pitchFamily="2" charset="-122"/>
              </a:rPr>
              <a:t>what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sz="2200" b="1" dirty="0">
                <a:solidFill>
                  <a:srgbClr val="FF0000"/>
                </a:solidFill>
                <a:latin typeface="Times New Roman" panose="02020603050405020304" pitchFamily="18" charset="0"/>
                <a:ea typeface="宋体" panose="02010600030101010101" pitchFamily="2" charset="-122"/>
              </a:rPr>
              <a:t>where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哪里。根据</a:t>
            </a:r>
            <a:r>
              <a:rPr lang="en-US" altLang="zh-CN" sz="2200" b="1" dirty="0">
                <a:solidFill>
                  <a:srgbClr val="FF0000"/>
                </a:solidFill>
                <a:latin typeface="Times New Roman" panose="02020603050405020304" pitchFamily="18" charset="0"/>
                <a:ea typeface="宋体" panose="02010600030101010101" pitchFamily="2" charset="-122"/>
              </a:rPr>
              <a:t>“life teaches us”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a:solidFill>
                  <a:srgbClr val="FF0000"/>
                </a:solidFill>
                <a:latin typeface="Times New Roman" panose="02020603050405020304" pitchFamily="18" charset="0"/>
                <a:ea typeface="宋体" panose="02010600030101010101" pitchFamily="2" charset="-122"/>
              </a:rPr>
              <a:t>teach </a:t>
            </a:r>
            <a:r>
              <a:rPr lang="en-US" altLang="zh-CN" sz="2200" b="1" dirty="0" err="1">
                <a:solidFill>
                  <a:srgbClr val="FF0000"/>
                </a:solidFill>
                <a:latin typeface="Times New Roman" panose="02020603050405020304" pitchFamily="18" charset="0"/>
                <a:ea typeface="宋体" panose="02010600030101010101" pitchFamily="2" charset="-122"/>
              </a:rPr>
              <a:t>sb</a:t>
            </a:r>
            <a:r>
              <a:rPr lang="en-US" altLang="zh-CN" sz="2200" b="1" dirty="0">
                <a:solidFill>
                  <a:srgbClr val="FF0000"/>
                </a:solidFill>
                <a:latin typeface="Times New Roman" panose="02020603050405020304" pitchFamily="18" charset="0"/>
                <a:ea typeface="宋体" panose="02010600030101010101" pitchFamily="2" charset="-122"/>
              </a:rPr>
              <a:t> </a:t>
            </a:r>
            <a:r>
              <a:rPr lang="en-US" altLang="zh-CN" sz="2200" b="1" dirty="0" err="1">
                <a:solidFill>
                  <a:srgbClr val="FF0000"/>
                </a:solidFill>
                <a:latin typeface="Times New Roman" panose="02020603050405020304" pitchFamily="18" charset="0"/>
                <a:ea typeface="宋体" panose="02010600030101010101" pitchFamily="2" charset="-122"/>
              </a:rPr>
              <a:t>sth</a:t>
            </a:r>
            <a:r>
              <a:rPr lang="en-US" altLang="zh-CN" sz="2200" b="1" dirty="0">
                <a:solidFill>
                  <a:srgbClr val="FF0000"/>
                </a:solidFill>
                <a:latin typeface="+mj-ea"/>
                <a:ea typeface="+mj-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教会某人某事</a:t>
            </a:r>
            <a:r>
              <a:rPr lang="en-US" altLang="zh-CN" sz="2200" b="1" dirty="0">
                <a:solidFill>
                  <a:srgbClr val="FF0000"/>
                </a:solidFill>
                <a:latin typeface="+mj-ea"/>
                <a:ea typeface="+mj-ea"/>
              </a:rPr>
              <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，故空处作从句的宾语，应用</a:t>
            </a:r>
            <a:r>
              <a:rPr lang="en-US" altLang="zh-CN" sz="2200" b="1" dirty="0">
                <a:solidFill>
                  <a:srgbClr val="FF0000"/>
                </a:solidFill>
                <a:latin typeface="Times New Roman" panose="02020603050405020304" pitchFamily="18" charset="0"/>
                <a:ea typeface="宋体" panose="02010600030101010101" pitchFamily="2" charset="-122"/>
              </a:rPr>
              <a:t>“what”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b="1" dirty="0">
                <a:solidFill>
                  <a:srgbClr val="FF0000"/>
                </a:solidFill>
                <a:latin typeface="Times New Roman" panose="02020603050405020304" pitchFamily="18" charset="0"/>
                <a:ea typeface="宋体" panose="02010600030101010101" pitchFamily="2" charset="-122"/>
              </a:rPr>
              <a:t>C</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360854" y="1675867"/>
            <a:ext cx="11485848" cy="3709152"/>
          </a:xfrm>
          <a:prstGeom prst="rect">
            <a:avLst/>
          </a:prstGeom>
        </p:spPr>
      </p:pic>
      <p:sp>
        <p:nvSpPr>
          <p:cNvPr id="6" name="内容占位符 5"/>
          <p:cNvSpPr>
            <a:spLocks noGrp="1"/>
          </p:cNvSpPr>
          <p:nvPr>
            <p:ph idx="1"/>
          </p:nvPr>
        </p:nvSpPr>
        <p:spPr>
          <a:xfrm>
            <a:off x="360854" y="1484784"/>
            <a:ext cx="11485848" cy="3900235"/>
          </a:xfrm>
        </p:spPr>
        <p:txBody>
          <a:bodyPr/>
          <a:lstStyle/>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                        Since you can’t change that, all you can do and have to do is to cover the wound by patches and try your best to make a most beautiful flower on the wound, and that is what life teaches us</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9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既然你无法改变这一点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你所能做的和必须做的就是用补丁覆盖切口</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并尽你最大的努力在切口上开出一朵最美丽的花</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这就是生活教会我们的。</a:t>
            </a:r>
            <a:endParaRPr lang="en-US" altLang="zh-CN" sz="900" b="1"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9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此句中，</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since</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引导原因状语从句，</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是主语，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is</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是动词，</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what life teaches us</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是表语从句，</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作表语从句的宾语。</a:t>
            </a:r>
            <a:endParaRPr lang="zh-CN" altLang="zh-CN" sz="9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6990;FounderCES"/>
          <p:cNvPicPr/>
          <p:nvPr/>
        </p:nvPicPr>
        <p:blipFill>
          <a:blip r:embed="rId2"/>
          <a:stretch>
            <a:fillRect/>
          </a:stretch>
        </p:blipFill>
        <p:spPr>
          <a:xfrm>
            <a:off x="539276" y="3344627"/>
            <a:ext cx="809625" cy="249555"/>
          </a:xfrm>
          <a:prstGeom prst="rect">
            <a:avLst/>
          </a:prstGeom>
        </p:spPr>
      </p:pic>
      <p:pic>
        <p:nvPicPr>
          <p:cNvPr id="8" name="分析.eps" descr="id:2147486997;FounderCES"/>
          <p:cNvPicPr/>
          <p:nvPr/>
        </p:nvPicPr>
        <p:blipFill>
          <a:blip r:embed="rId3"/>
          <a:stretch>
            <a:fillRect/>
          </a:stretch>
        </p:blipFill>
        <p:spPr>
          <a:xfrm>
            <a:off x="521712" y="4437112"/>
            <a:ext cx="828675" cy="255905"/>
          </a:xfrm>
          <a:prstGeom prst="rect">
            <a:avLst/>
          </a:prstGeom>
        </p:spPr>
      </p:pic>
      <p:pic>
        <p:nvPicPr>
          <p:cNvPr id="10" name="图片 9"/>
          <p:cNvPicPr>
            <a:picLocks noChangeAspect="1"/>
          </p:cNvPicPr>
          <p:nvPr/>
        </p:nvPicPr>
        <p:blipFill>
          <a:blip r:embed="rId4"/>
          <a:stretch>
            <a:fillRect/>
          </a:stretch>
        </p:blipFill>
        <p:spPr>
          <a:xfrm>
            <a:off x="372546" y="1660533"/>
            <a:ext cx="1684586" cy="3699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385;FounderCES"/>
          <p:cNvPicPr/>
          <p:nvPr/>
        </p:nvPicPr>
        <p:blipFill>
          <a:blip r:embed="rId1"/>
          <a:stretch>
            <a:fillRect/>
          </a:stretch>
        </p:blipFill>
        <p:spPr>
          <a:xfrm>
            <a:off x="406574" y="2204043"/>
            <a:ext cx="1917070" cy="468115"/>
          </a:xfrm>
          <a:prstGeom prst="rect">
            <a:avLst/>
          </a:prstGeom>
        </p:spPr>
      </p:pic>
      <p:pic>
        <p:nvPicPr>
          <p:cNvPr id="2" name="图片 1"/>
          <p:cNvPicPr>
            <a:picLocks noChangeAspect="1"/>
          </p:cNvPicPr>
          <p:nvPr/>
        </p:nvPicPr>
        <p:blipFill>
          <a:blip r:embed="rId2"/>
          <a:stretch>
            <a:fillRect/>
          </a:stretch>
        </p:blipFill>
        <p:spPr>
          <a:xfrm>
            <a:off x="680399" y="915090"/>
            <a:ext cx="10829613" cy="1145758"/>
          </a:xfrm>
          <a:prstGeom prst="rect">
            <a:avLst/>
          </a:prstGeom>
        </p:spPr>
      </p:pic>
      <p:sp>
        <p:nvSpPr>
          <p:cNvPr id="5" name="内容占位符 1"/>
          <p:cNvSpPr>
            <a:spLocks noGrp="1"/>
          </p:cNvSpPr>
          <p:nvPr>
            <p:ph idx="1"/>
          </p:nvPr>
        </p:nvSpPr>
        <p:spPr>
          <a:xfrm>
            <a:off x="360854" y="2106722"/>
            <a:ext cx="11485848" cy="1754326"/>
          </a:xfrm>
        </p:spPr>
        <p:txBody>
          <a:bodyPr/>
          <a:lstStyle/>
          <a:p>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本文主要讲述了作者通过鞋匠修补女儿的鞋子和妻子修补衬衫的故事告诉我们</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生活中不可能事事都完美</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我们所能做的和必须做的就是用补丁覆盖缺陷</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并尽最大的努力在缺陷处开出最美丽的花。</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485641" y="255052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441374"/>
          </a:xfrm>
        </p:spPr>
        <p:txBody>
          <a:bodyPr/>
          <a:lstStyle/>
          <a:p>
            <a:pPr indent="609600" hangingPunct="0">
              <a:lnSpc>
                <a:spcPct val="130000"/>
              </a:lnSpc>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long ago,my daughter’s favourite leather shoes were cut by a knife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took the shoes to a shoemaker to get them repaired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a:solidFill>
                  <a:srgbClr val="000000"/>
                </a:solidFill>
                <a:latin typeface="Times New Roman" panose="02020603050405020304" pitchFamily="18" charset="0"/>
                <a:ea typeface="宋体" panose="02010600030101010101" pitchFamily="2" charset="-122"/>
              </a:rPr>
              <a:t>        The young apprentice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ea typeface="Times New Roman" panose="02020603050405020304" pitchFamily="18" charset="0"/>
              </a:rPr>
              <a:t> </a:t>
            </a:r>
            <a:r>
              <a:rPr lang="en-US" altLang="zh-CN">
                <a:solidFill>
                  <a:srgbClr val="000000"/>
                </a:solidFill>
                <a:ea typeface="Times New Roman" panose="02020603050405020304" pitchFamily="18" charset="0"/>
              </a:rPr>
              <a:t>took a look at the cuts quickly and said,“There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ea typeface="Times New Roman" panose="02020603050405020304" pitchFamily="18" charset="0"/>
              </a:rPr>
              <a:t> </a:t>
            </a:r>
            <a:r>
              <a:rPr lang="en-US" altLang="zh-CN">
                <a:solidFill>
                  <a:srgbClr val="000000"/>
                </a:solidFill>
                <a:ea typeface="Times New Roman" panose="02020603050405020304" pitchFamily="18" charset="0"/>
              </a:rPr>
              <a:t>I can do but change the uppers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
            </a:r>
            <a:endParaRPr lang="en-US" altLang="zh-CN">
              <a:solidFill>
                <a:srgbClr val="000000"/>
              </a:solidFill>
              <a:latin typeface="Times New Roman" panose="02020603050405020304" pitchFamily="18" charset="0"/>
              <a:ea typeface="宋体" panose="02010600030101010101" pitchFamily="2" charset="-122"/>
            </a:endParaRPr>
          </a:p>
          <a:p>
            <a:pPr>
              <a:lnSpc>
                <a:spcPct val="130000"/>
              </a:lnSpc>
              <a:tabLst>
                <a:tab pos="2687320" algn="l"/>
                <a:tab pos="5645150" algn="l"/>
                <a:tab pos="8251825" algn="l"/>
                <a:tab pos="9861550" algn="l"/>
              </a:tabLst>
            </a:pPr>
            <a:r>
              <a:rPr lang="en-US" altLang="zh-CN">
                <a:solidFill>
                  <a:srgbClr val="00B0F0"/>
                </a:solidFill>
                <a:latin typeface="Times New Roman" panose="02020603050405020304" pitchFamily="18" charset="0"/>
                <a:ea typeface="宋体" panose="02010600030101010101" pitchFamily="2" charset="-122"/>
              </a:rPr>
              <a:t>1</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nothing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something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anything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everything</a:t>
            </a:r>
            <a:endParaRPr lang="en-US" altLang="zh-CN">
              <a:solidFill>
                <a:srgbClr val="000000"/>
              </a:solidFill>
              <a:latin typeface="Times New Roman" panose="02020603050405020304" pitchFamily="18" charset="0"/>
              <a:ea typeface="宋体" panose="02010600030101010101" pitchFamily="2" charset="-122"/>
            </a:endParaRPr>
          </a:p>
        </p:txBody>
      </p:sp>
      <p:sp>
        <p:nvSpPr>
          <p:cNvPr id="6" name="内容占位符 2"/>
          <p:cNvSpPr txBox="1"/>
          <p:nvPr/>
        </p:nvSpPr>
        <p:spPr bwMode="auto">
          <a:xfrm>
            <a:off x="360854" y="3181032"/>
            <a:ext cx="11485848"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考查代词辨析。句意：年轻的学徒快速地看了一眼划口说：</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除了换鞋帮，我无能为力。</a:t>
            </a:r>
            <a:r>
              <a:rPr lang="en-US" altLang="zh-CN" b="1" dirty="0">
                <a:solidFill>
                  <a:srgbClr val="FF0000"/>
                </a:solidFill>
                <a:latin typeface="+mj-ea"/>
                <a:ea typeface="+mj-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a:t>
            </a:r>
            <a:r>
              <a:rPr lang="en-US"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某物，某事；</a:t>
            </a:r>
            <a:r>
              <a:rPr lang="en-US"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任何东西</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常用于肯定句</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常用于否定句或疑问句</a:t>
            </a:r>
            <a:endParaRPr lang="zh-CN" altLang="zh-CN" sz="900" dirty="0">
              <a:solidFill>
                <a:srgbClr val="2ABDF2"/>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everything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一切。根据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change the uppers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鞋帮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可知，此处表达只能换鞋帮，由此推断，其他的都做不了，用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箭头右.eps" descr="id:2147486955;FounderCES"/>
          <p:cNvPicPr/>
          <p:nvPr/>
        </p:nvPicPr>
        <p:blipFill>
          <a:blip r:embed="rId1"/>
          <a:stretch>
            <a:fillRect/>
          </a:stretch>
        </p:blipFill>
        <p:spPr>
          <a:xfrm>
            <a:off x="5734416" y="4221414"/>
            <a:ext cx="366985" cy="4263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48598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r>
              <a:rPr lang="en-US" altLang="zh-CN">
                <a:solidFill>
                  <a:srgbClr val="000000"/>
                </a:solidFill>
                <a:latin typeface="Times New Roman" panose="02020603050405020304" pitchFamily="18" charset="0"/>
                <a:ea typeface="宋体" panose="02010600030101010101" pitchFamily="2" charset="-122"/>
              </a:rPr>
              <a:t>        His master looked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ea typeface="Times New Roman" panose="02020603050405020304" pitchFamily="18" charset="0"/>
              </a:rPr>
              <a:t> </a:t>
            </a:r>
            <a:r>
              <a:rPr lang="en-US" altLang="zh-CN">
                <a:solidFill>
                  <a:srgbClr val="000000"/>
                </a:solidFill>
                <a:ea typeface="Times New Roman" panose="02020603050405020304" pitchFamily="18" charset="0"/>
              </a:rPr>
              <a:t>and said to me,“If you trust me,I will add more cuts to both of the shoes on purpose for special style</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t>
            </a:r>
            <a:endParaRPr lang="en-US" altLang="zh-CN">
              <a:solidFill>
                <a:srgbClr val="000000"/>
              </a:solidFill>
              <a:latin typeface="Times New Roman" panose="02020603050405020304" pitchFamily="18" charset="0"/>
              <a:ea typeface="宋体" panose="02010600030101010101" pitchFamily="2" charset="-122"/>
            </a:endParaRPr>
          </a:p>
          <a:p>
            <a:pPr>
              <a:tabLst>
                <a:tab pos="2687320" algn="l"/>
                <a:tab pos="5287645" algn="l"/>
                <a:tab pos="8427720" algn="l"/>
              </a:tabLst>
            </a:pPr>
            <a:r>
              <a:rPr lang="en-US" altLang="zh-CN">
                <a:solidFill>
                  <a:srgbClr val="00B0F0"/>
                </a:solidFill>
                <a:latin typeface="Times New Roman" panose="02020603050405020304" pitchFamily="18" charset="0"/>
                <a:ea typeface="宋体" panose="02010600030101010101" pitchFamily="2" charset="-122"/>
              </a:rPr>
              <a:t>2</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him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it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them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me</a:t>
            </a:r>
            <a:endParaRPr lang="en-US" altLang="zh-CN">
              <a:solidFill>
                <a:srgbClr val="000000"/>
              </a:solidFill>
              <a:latin typeface="Times New Roman" panose="02020603050405020304" pitchFamily="18" charset="0"/>
              <a:ea typeface="宋体" panose="02010600030101010101" pitchFamily="2" charset="-122"/>
            </a:endParaRPr>
          </a:p>
        </p:txBody>
      </p:sp>
      <p:sp>
        <p:nvSpPr>
          <p:cNvPr id="4" name="内容占位符 4"/>
          <p:cNvSpPr txBox="1"/>
          <p:nvPr/>
        </p:nvSpPr>
        <p:spPr bwMode="auto">
          <a:xfrm>
            <a:off x="360854" y="26808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考查代词辨析。句意：他的师傅看着它们，对我说。</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）们；</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我。根据上文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young apprentice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学徒</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took a look at the cuts”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可知，空处指代</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cuts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切口</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，为复数，应用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3286894" y="215144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1628800"/>
            <a:ext cx="11485848" cy="1200329"/>
          </a:xfrm>
        </p:spPr>
        <p:txBody>
          <a:bodyPr/>
          <a:lstStyle/>
          <a:p>
            <a:r>
              <a:rPr lang="en-US" altLang="zh-CN">
                <a:solidFill>
                  <a:srgbClr val="000000"/>
                </a:solidFill>
                <a:latin typeface="Times New Roman" panose="02020603050405020304" pitchFamily="18" charset="0"/>
                <a:ea typeface="宋体" panose="02010600030101010101" pitchFamily="2" charset="-122"/>
              </a:rPr>
              <a:t>        I didn’t fully understand him,</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ea typeface="Times New Roman" panose="02020603050405020304" pitchFamily="18" charset="0"/>
              </a:rPr>
              <a:t> </a:t>
            </a:r>
            <a:r>
              <a:rPr lang="en-US" altLang="zh-CN">
                <a:solidFill>
                  <a:srgbClr val="000000"/>
                </a:solidFill>
                <a:ea typeface="Times New Roman" panose="02020603050405020304" pitchFamily="18" charset="0"/>
              </a:rPr>
              <a:t>I decided to leave the shoes</a:t>
            </a:r>
            <a:r>
              <a:rPr lang="en-US" altLang="zh-CN">
                <a:solidFill>
                  <a:srgbClr val="000000"/>
                </a:solidFill>
                <a:latin typeface="宋体" panose="02010600030101010101" pitchFamily="2" charset="-122"/>
                <a:cs typeface="Times New Roman" panose="02020603050405020304" pitchFamily="18" charset="0"/>
              </a:rPr>
              <a:t>.</a:t>
            </a:r>
            <a:endParaRPr lang="en-US" altLang="zh-CN">
              <a:solidFill>
                <a:srgbClr val="000000"/>
              </a:solidFill>
              <a:latin typeface="宋体" panose="02010600030101010101" pitchFamily="2" charset="-122"/>
              <a:cs typeface="Times New Roman" panose="02020603050405020304" pitchFamily="18" charset="0"/>
            </a:endParaRPr>
          </a:p>
          <a:p>
            <a:pPr>
              <a:tabLst>
                <a:tab pos="3140075" algn="l"/>
                <a:tab pos="5645150" algn="l"/>
                <a:tab pos="8162925" algn="l"/>
              </a:tabLst>
            </a:pPr>
            <a:r>
              <a:rPr lang="en-US" altLang="zh-CN">
                <a:solidFill>
                  <a:srgbClr val="00B0F0"/>
                </a:solidFill>
                <a:latin typeface="Times New Roman" panose="02020603050405020304" pitchFamily="18" charset="0"/>
                <a:ea typeface="宋体" panose="02010600030101010101" pitchFamily="2" charset="-122"/>
              </a:rPr>
              <a:t>3</a:t>
            </a:r>
            <a:r>
              <a:rPr lang="en-US" altLang="zh-CN">
                <a:solidFill>
                  <a:srgbClr val="00B0F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because	B</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but	C</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so	D</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or</a:t>
            </a:r>
            <a:endParaRPr lang="en-US" altLang="zh-CN">
              <a:solidFill>
                <a:srgbClr val="000000"/>
              </a:solidFill>
              <a:latin typeface="Times New Roman" panose="02020603050405020304" pitchFamily="18" charset="0"/>
              <a:ea typeface="宋体" panose="02010600030101010101" pitchFamily="2" charset="-122"/>
            </a:endParaRPr>
          </a:p>
        </p:txBody>
      </p:sp>
      <p:sp>
        <p:nvSpPr>
          <p:cNvPr id="6" name="内容占位符 5"/>
          <p:cNvSpPr txBox="1"/>
          <p:nvPr/>
        </p:nvSpPr>
        <p:spPr bwMode="auto">
          <a:xfrm>
            <a:off x="360854" y="27995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考查连词辨析。句意：我没有完全理解他，但我决定把鞋子留下。</a:t>
            </a:r>
            <a:r>
              <a:rPr lang="en-US" altLang="zh-CN" b="1" dirty="0">
                <a:solidFill>
                  <a:srgbClr val="FF0000"/>
                </a:solidFill>
                <a:latin typeface="Times New Roman" panose="02020603050405020304" pitchFamily="18" charset="0"/>
                <a:ea typeface="宋体" panose="02010600030101010101" pitchFamily="2" charset="-122"/>
              </a:rPr>
              <a:t>because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dirty="0">
                <a:solidFill>
                  <a:srgbClr val="FF0000"/>
                </a:solidFill>
                <a:latin typeface="Times New Roman" panose="02020603050405020304" pitchFamily="18" charset="0"/>
                <a:ea typeface="宋体" panose="02010600030101010101" pitchFamily="2" charset="-122"/>
              </a:rPr>
              <a:t>but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dirty="0">
                <a:solidFill>
                  <a:srgbClr val="FF0000"/>
                </a:solidFill>
                <a:latin typeface="Times New Roman" panose="02020603050405020304" pitchFamily="18" charset="0"/>
                <a:ea typeface="宋体" panose="02010600030101010101" pitchFamily="2" charset="-122"/>
              </a:rPr>
              <a:t>so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FF0000"/>
                </a:solidFill>
                <a:latin typeface="Times New Roman" panose="02020603050405020304" pitchFamily="18" charset="0"/>
                <a:ea typeface="宋体" panose="02010600030101010101" pitchFamily="2" charset="-122"/>
              </a:rPr>
              <a:t>or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或者。根据</a:t>
            </a:r>
            <a:r>
              <a:rPr lang="en-US" altLang="zh-CN" b="1" dirty="0">
                <a:solidFill>
                  <a:srgbClr val="FF0000"/>
                </a:solidFill>
                <a:latin typeface="Times New Roman" panose="02020603050405020304" pitchFamily="18" charset="0"/>
                <a:ea typeface="宋体" panose="02010600030101010101" pitchFamily="2" charset="-122"/>
              </a:rPr>
              <a:t>“I didn’t fully understand him, </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I decided to leave the shoes</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可知，前后句是转折关系，用</a:t>
            </a:r>
            <a:r>
              <a:rPr lang="en-US" altLang="zh-CN" b="1" dirty="0">
                <a:solidFill>
                  <a:srgbClr val="FF0000"/>
                </a:solidFill>
                <a:latin typeface="Times New Roman" panose="02020603050405020304" pitchFamily="18" charset="0"/>
                <a:ea typeface="宋体" panose="02010600030101010101" pitchFamily="2" charset="-122"/>
              </a:rPr>
              <a:t>but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9191550"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r>
              <a:rPr lang="en-US" altLang="zh-CN" dirty="0">
                <a:solidFill>
                  <a:srgbClr val="000000"/>
                </a:solidFill>
                <a:latin typeface="Times New Roman" panose="02020603050405020304" pitchFamily="18" charset="0"/>
                <a:ea typeface="宋体" panose="02010600030101010101" pitchFamily="2" charset="-122"/>
              </a:rPr>
              <a:t>         Two days </a:t>
            </a:r>
            <a:r>
              <a:rPr lang="en-US" altLang="zh-CN" dirty="0" err="1">
                <a:solidFill>
                  <a:srgbClr val="000000"/>
                </a:solidFill>
                <a:latin typeface="Times New Roman" panose="02020603050405020304" pitchFamily="18" charset="0"/>
                <a:ea typeface="宋体" panose="02010600030101010101" pitchFamily="2" charset="-122"/>
              </a:rPr>
              <a:t>later,I</a:t>
            </a:r>
            <a:r>
              <a:rPr lang="en-US" altLang="zh-CN" dirty="0">
                <a:solidFill>
                  <a:srgbClr val="000000"/>
                </a:solidFill>
                <a:latin typeface="Times New Roman" panose="02020603050405020304" pitchFamily="18" charset="0"/>
                <a:ea typeface="宋体" panose="02010600030101010101" pitchFamily="2" charset="-122"/>
              </a:rPr>
              <a:t> went there to get the </a:t>
            </a:r>
            <a:r>
              <a:rPr lang="en-US" altLang="zh-CN" dirty="0" err="1">
                <a:solidFill>
                  <a:srgbClr val="000000"/>
                </a:solidFill>
                <a:latin typeface="Times New Roman" panose="02020603050405020304" pitchFamily="18" charset="0"/>
                <a:ea typeface="宋体" panose="02010600030101010101" pitchFamily="2" charset="-122"/>
              </a:rPr>
              <a:t>shoes</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At</a:t>
            </a:r>
            <a:r>
              <a:rPr lang="en-US" altLang="zh-CN" dirty="0">
                <a:solidFill>
                  <a:srgbClr val="000000"/>
                </a:solidFill>
                <a:latin typeface="Times New Roman" panose="02020603050405020304" pitchFamily="18" charset="0"/>
                <a:ea typeface="宋体" panose="02010600030101010101" pitchFamily="2" charset="-122"/>
              </a:rPr>
              <a:t> the first sight I found there were indeed five or six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on each </a:t>
            </a:r>
            <a:r>
              <a:rPr lang="en-US" altLang="zh-CN" dirty="0" err="1">
                <a:solidFill>
                  <a:srgbClr val="000000"/>
                </a:solidFill>
                <a:ea typeface="Times New Roman" panose="02020603050405020304" pitchFamily="18" charset="0"/>
              </a:rPr>
              <a:t>shoe,but</a:t>
            </a:r>
            <a:r>
              <a:rPr lang="en-US" altLang="zh-CN" dirty="0">
                <a:solidFill>
                  <a:srgbClr val="000000"/>
                </a:solidFill>
                <a:ea typeface="Times New Roman" panose="02020603050405020304" pitchFamily="18" charset="0"/>
              </a:rPr>
              <a:t> all of them were covered by soft red leather sewed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with thick thread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The shoes looked more special and interesting than </a:t>
            </a:r>
            <a:r>
              <a:rPr lang="en-US" altLang="zh-CN" dirty="0" err="1">
                <a:solidFill>
                  <a:srgbClr val="000000"/>
                </a:solidFill>
                <a:latin typeface="Times New Roman" panose="02020603050405020304" pitchFamily="18" charset="0"/>
                <a:ea typeface="宋体" panose="02010600030101010101" pitchFamily="2" charset="-122"/>
              </a:rPr>
              <a:t>ever</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stop praising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master for his skill</a:t>
            </a:r>
            <a:r>
              <a:rPr lang="en-US" altLang="zh-CN" dirty="0">
                <a:solidFill>
                  <a:srgbClr val="000000"/>
                </a:solidFill>
                <a:latin typeface="宋体" panose="02010600030101010101" pitchFamily="2" charset="-122"/>
                <a:cs typeface="Times New Roman" panose="02020603050405020304" pitchFamily="18" charset="0"/>
              </a:rPr>
              <a:t>.</a:t>
            </a:r>
            <a:endParaRPr lang="en-US" altLang="zh-CN" dirty="0"/>
          </a:p>
          <a:p>
            <a:pPr hangingPunct="0">
              <a:spcAft>
                <a:spcPts val="0"/>
              </a:spcAft>
              <a:tabLst>
                <a:tab pos="2687320" algn="l"/>
                <a:tab pos="6003925" algn="l"/>
                <a:tab pos="8967470" algn="l"/>
                <a:tab pos="986155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p:nvPr/>
        </p:nvSpPr>
        <p:spPr bwMode="auto">
          <a:xfrm>
            <a:off x="360854" y="363903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考查名词辨析。句意：我第一眼发现每只鞋上确实有五六处划口，但都被粗线缝制的柔软红色皮革盖住了。</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mark</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标记，斑点；</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颜色；</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切口。根据上文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trust me, I will add more cuts to both of the shoes on purpose for special style”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mj-ea"/>
                <a:ea typeface="+mj-ea"/>
                <a:cs typeface="Times New Roman" panose="02020603050405020304" pitchFamily="18" charset="0"/>
              </a:rPr>
              <a:t>划口</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2854846"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r>
              <a:rPr lang="en-US" altLang="zh-CN" dirty="0">
                <a:solidFill>
                  <a:srgbClr val="000000"/>
                </a:solidFill>
                <a:latin typeface="Times New Roman" panose="02020603050405020304" pitchFamily="18" charset="0"/>
                <a:ea typeface="宋体" panose="02010600030101010101" pitchFamily="2" charset="-122"/>
              </a:rPr>
              <a:t>         Two days </a:t>
            </a:r>
            <a:r>
              <a:rPr lang="en-US" altLang="zh-CN" dirty="0" err="1">
                <a:solidFill>
                  <a:srgbClr val="000000"/>
                </a:solidFill>
                <a:latin typeface="Times New Roman" panose="02020603050405020304" pitchFamily="18" charset="0"/>
                <a:ea typeface="宋体" panose="02010600030101010101" pitchFamily="2" charset="-122"/>
              </a:rPr>
              <a:t>later,I</a:t>
            </a:r>
            <a:r>
              <a:rPr lang="en-US" altLang="zh-CN" dirty="0">
                <a:solidFill>
                  <a:srgbClr val="000000"/>
                </a:solidFill>
                <a:latin typeface="Times New Roman" panose="02020603050405020304" pitchFamily="18" charset="0"/>
                <a:ea typeface="宋体" panose="02010600030101010101" pitchFamily="2" charset="-122"/>
              </a:rPr>
              <a:t> went there to get the </a:t>
            </a:r>
            <a:r>
              <a:rPr lang="en-US" altLang="zh-CN" dirty="0" err="1">
                <a:solidFill>
                  <a:srgbClr val="000000"/>
                </a:solidFill>
                <a:latin typeface="Times New Roman" panose="02020603050405020304" pitchFamily="18" charset="0"/>
                <a:ea typeface="宋体" panose="02010600030101010101" pitchFamily="2" charset="-122"/>
              </a:rPr>
              <a:t>shoes</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At</a:t>
            </a:r>
            <a:r>
              <a:rPr lang="en-US" altLang="zh-CN" dirty="0">
                <a:solidFill>
                  <a:srgbClr val="000000"/>
                </a:solidFill>
                <a:latin typeface="Times New Roman" panose="02020603050405020304" pitchFamily="18" charset="0"/>
                <a:ea typeface="宋体" panose="02010600030101010101" pitchFamily="2" charset="-122"/>
              </a:rPr>
              <a:t> the first sight I found there were indeed five or six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on each </a:t>
            </a:r>
            <a:r>
              <a:rPr lang="en-US" altLang="zh-CN" dirty="0" err="1">
                <a:solidFill>
                  <a:srgbClr val="000000"/>
                </a:solidFill>
                <a:ea typeface="Times New Roman" panose="02020603050405020304" pitchFamily="18" charset="0"/>
              </a:rPr>
              <a:t>shoe,but</a:t>
            </a:r>
            <a:r>
              <a:rPr lang="en-US" altLang="zh-CN" dirty="0">
                <a:solidFill>
                  <a:srgbClr val="000000"/>
                </a:solidFill>
                <a:ea typeface="Times New Roman" panose="02020603050405020304" pitchFamily="18" charset="0"/>
              </a:rPr>
              <a:t> all of them were covered by soft red leather sewed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with thick thread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The shoes looked more special and interesting than </a:t>
            </a:r>
            <a:r>
              <a:rPr lang="en-US" altLang="zh-CN" dirty="0" err="1">
                <a:solidFill>
                  <a:srgbClr val="000000"/>
                </a:solidFill>
                <a:latin typeface="Times New Roman" panose="02020603050405020304" pitchFamily="18" charset="0"/>
                <a:ea typeface="宋体" panose="02010600030101010101" pitchFamily="2" charset="-122"/>
              </a:rPr>
              <a:t>ever</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I</a:t>
            </a:r>
            <a:r>
              <a:rPr lang="en-US" altLang="zh-CN" dirty="0">
                <a:solidFill>
                  <a:srgbClr val="000000"/>
                </a:solidFill>
                <a:latin typeface="Times New Roman" panose="02020603050405020304" pitchFamily="18" charset="0"/>
                <a:ea typeface="宋体" panose="02010600030101010101" pitchFamily="2" charset="-122"/>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stop praising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the master for his skill</a:t>
            </a:r>
            <a:r>
              <a:rPr lang="en-US" altLang="zh-CN" dirty="0">
                <a:solidFill>
                  <a:srgbClr val="000000"/>
                </a:solidFill>
                <a:latin typeface="宋体" panose="02010600030101010101" pitchFamily="2" charset="-122"/>
                <a:cs typeface="Times New Roman" panose="02020603050405020304" pitchFamily="18" charset="0"/>
              </a:rPr>
              <a:t>.</a:t>
            </a:r>
            <a:endParaRPr lang="en-US" altLang="zh-CN" dirty="0">
              <a:solidFill>
                <a:srgbClr val="000000"/>
              </a:solidFill>
              <a:latin typeface="宋体" panose="02010600030101010101" pitchFamily="2" charset="-122"/>
              <a:cs typeface="Times New Roman" panose="02020603050405020304" pitchFamily="18" charset="0"/>
            </a:endParaRPr>
          </a:p>
          <a:p>
            <a:pPr>
              <a:tabLst>
                <a:tab pos="2687320" algn="l"/>
                <a:tab pos="6003925" algn="l"/>
                <a:tab pos="8967470" algn="l"/>
                <a:tab pos="9861550" algn="l"/>
              </a:tabLst>
            </a:pPr>
            <a:r>
              <a:rPr lang="en-US" altLang="zh-CN" dirty="0">
                <a:solidFill>
                  <a:srgbClr val="00B0F0"/>
                </a:solidFill>
                <a:latin typeface="Times New Roman" panose="02020603050405020304" pitchFamily="18" charset="0"/>
                <a:ea typeface="宋体" panose="02010600030101010101" pitchFamily="2" charset="-122"/>
              </a:rPr>
              <a:t>5</a:t>
            </a:r>
            <a:r>
              <a:rPr lang="en-US" altLang="zh-CN" dirty="0">
                <a:solidFill>
                  <a:srgbClr val="00B0F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wouldn’t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couldn’t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mustn’t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needn’t</a:t>
            </a:r>
            <a:endParaRPr lang="en-US" altLang="zh-CN" dirty="0">
              <a:solidFill>
                <a:srgbClr val="000000"/>
              </a:solidFill>
              <a:latin typeface="Times New Roman" panose="02020603050405020304" pitchFamily="18" charset="0"/>
              <a:ea typeface="宋体" panose="02010600030101010101" pitchFamily="2" charset="-122"/>
            </a:endParaRPr>
          </a:p>
        </p:txBody>
      </p:sp>
      <p:sp>
        <p:nvSpPr>
          <p:cNvPr id="4" name="内容占位符 7"/>
          <p:cNvSpPr txBox="1"/>
          <p:nvPr/>
        </p:nvSpPr>
        <p:spPr bwMode="auto">
          <a:xfrm>
            <a:off x="360854" y="356894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考查情态动词辨析。句意：我忍不住称赞这位大师的技艺。</a:t>
            </a:r>
            <a:r>
              <a:rPr lang="en-US" altLang="zh-CN" b="1" dirty="0">
                <a:solidFill>
                  <a:srgbClr val="FF0000"/>
                </a:solidFill>
                <a:latin typeface="Times New Roman" panose="02020603050405020304" pitchFamily="18" charset="0"/>
                <a:ea typeface="宋体" panose="02010600030101010101" pitchFamily="2" charset="-122"/>
              </a:rPr>
              <a:t>wouldn’t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a:t>
            </a:r>
            <a:r>
              <a:rPr lang="en-US" altLang="zh-CN" b="1" dirty="0">
                <a:solidFill>
                  <a:srgbClr val="FF0000"/>
                </a:solidFill>
                <a:latin typeface="Times New Roman" panose="02020603050405020304" pitchFamily="18" charset="0"/>
                <a:ea typeface="宋体" panose="02010600030101010101" pitchFamily="2" charset="-122"/>
              </a:rPr>
              <a:t>couldn’t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不能；</a:t>
            </a:r>
            <a:r>
              <a:rPr lang="en-US" altLang="zh-CN" b="1" dirty="0">
                <a:solidFill>
                  <a:srgbClr val="FF0000"/>
                </a:solidFill>
                <a:latin typeface="Times New Roman" panose="02020603050405020304" pitchFamily="18" charset="0"/>
                <a:ea typeface="宋体" panose="02010600030101010101" pitchFamily="2" charset="-122"/>
              </a:rPr>
              <a:t>mustn’t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禁止；</a:t>
            </a:r>
            <a:r>
              <a:rPr lang="en-US" altLang="zh-CN" b="1" dirty="0">
                <a:solidFill>
                  <a:srgbClr val="FF0000"/>
                </a:solidFill>
                <a:latin typeface="Times New Roman" panose="02020603050405020304" pitchFamily="18" charset="0"/>
                <a:ea typeface="宋体" panose="02010600030101010101" pitchFamily="2" charset="-122"/>
              </a:rPr>
              <a:t>needn’t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不必。根据</a:t>
            </a:r>
            <a:r>
              <a:rPr lang="en-US" altLang="zh-CN" b="1" dirty="0">
                <a:solidFill>
                  <a:srgbClr val="FF0000"/>
                </a:solidFill>
                <a:latin typeface="Times New Roman" panose="02020603050405020304" pitchFamily="18" charset="0"/>
                <a:ea typeface="宋体" panose="02010600030101010101" pitchFamily="2" charset="-122"/>
              </a:rPr>
              <a:t>“I</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stop praising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称赞</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the master for his skill</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rPr>
              <a:t>“couldn’t”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u="wavy" dirty="0">
                <a:solidFill>
                  <a:srgbClr val="FF0000"/>
                </a:solidFill>
                <a:uFill>
                  <a:solidFill>
                    <a:srgbClr val="2ABDF2"/>
                  </a:solidFill>
                </a:uFill>
                <a:latin typeface="Times New Roman" panose="02020603050405020304" pitchFamily="18" charset="0"/>
                <a:ea typeface="宋体" panose="02010600030101010101" pitchFamily="2" charset="-122"/>
              </a:rPr>
              <a:t>can’t stop doing </a:t>
            </a:r>
            <a:r>
              <a:rPr lang="en-US" altLang="zh-CN" b="1" u="wavy" dirty="0" err="1">
                <a:solidFill>
                  <a:srgbClr val="FF0000"/>
                </a:solidFill>
                <a:uFill>
                  <a:solidFill>
                    <a:srgbClr val="2ABDF2"/>
                  </a:solidFill>
                </a:uFill>
                <a:latin typeface="Times New Roman" panose="02020603050405020304" pitchFamily="18" charset="0"/>
                <a:ea typeface="宋体" panose="02010600030101010101" pitchFamily="2" charset="-122"/>
              </a:rPr>
              <a:t>sth</a:t>
            </a:r>
            <a:r>
              <a:rPr lang="en-US" altLang="zh-CN" b="1" u="wavy" dirty="0">
                <a:solidFill>
                  <a:srgbClr val="FF0000"/>
                </a:solidFill>
                <a:uFill>
                  <a:solidFill>
                    <a:srgbClr val="2ABDF2"/>
                  </a:solidFill>
                </a:uFill>
                <a:latin typeface="+mj-ea"/>
                <a:ea typeface="+mj-ea"/>
              </a:rPr>
              <a:t>“</a:t>
            </a:r>
            <a:r>
              <a:rPr lang="zh-CN"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不能停止做某事，情不自禁做某事</a:t>
            </a:r>
            <a:r>
              <a:rPr lang="en-US" altLang="zh-CN" b="1" u="wavy" dirty="0">
                <a:solidFill>
                  <a:srgbClr val="FF0000"/>
                </a:solidFill>
                <a:uFill>
                  <a:solidFill>
                    <a:srgbClr val="2ABDF2"/>
                  </a:solidFill>
                </a:uFill>
                <a:latin typeface="+mj-ea"/>
                <a:ea typeface="+mj-ea"/>
              </a:rPr>
              <a:t>”</a:t>
            </a:r>
            <a:r>
              <a:rPr lang="zh-CN" altLang="zh-CN" b="1"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固定搭配。故选</a:t>
            </a:r>
            <a:r>
              <a:rPr lang="en-US" altLang="zh-CN" b="1" dirty="0">
                <a:solidFill>
                  <a:srgbClr val="FF0000"/>
                </a:solidFill>
                <a:latin typeface="Times New Roman" panose="02020603050405020304" pitchFamily="18" charset="0"/>
                <a:ea typeface="宋体" panose="02010600030101010101" pitchFamily="2" charset="-122"/>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806121"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r>
              <a:rPr lang="en-US" altLang="zh-CN" dirty="0">
                <a:solidFill>
                  <a:srgbClr val="000000"/>
                </a:solidFill>
                <a:latin typeface="Times New Roman" panose="02020603050405020304" pitchFamily="18" charset="0"/>
                <a:ea typeface="宋体" panose="02010600030101010101" pitchFamily="2" charset="-122"/>
              </a:rPr>
              <a:t>         Another </a:t>
            </a:r>
            <a:r>
              <a:rPr lang="en-US" altLang="zh-CN" dirty="0" err="1">
                <a:solidFill>
                  <a:srgbClr val="000000"/>
                </a:solidFill>
                <a:latin typeface="Times New Roman" panose="02020603050405020304" pitchFamily="18" charset="0"/>
                <a:ea typeface="宋体" panose="02010600030101010101" pitchFamily="2" charset="-122"/>
              </a:rPr>
              <a:t>time,my</a:t>
            </a:r>
            <a:r>
              <a:rPr lang="en-US" altLang="zh-CN" dirty="0">
                <a:solidFill>
                  <a:srgbClr val="000000"/>
                </a:solidFill>
                <a:latin typeface="Times New Roman" panose="02020603050405020304" pitchFamily="18" charset="0"/>
                <a:ea typeface="宋体" panose="02010600030101010101" pitchFamily="2" charset="-122"/>
              </a:rPr>
              <a:t> wife’s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had an opening on the </a:t>
            </a:r>
            <a:r>
              <a:rPr lang="en-US" altLang="zh-CN" dirty="0" err="1">
                <a:solidFill>
                  <a:srgbClr val="000000"/>
                </a:solidFill>
                <a:ea typeface="Times New Roman" panose="02020603050405020304" pitchFamily="18" charset="0"/>
              </a:rPr>
              <a:t>back</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My</a:t>
            </a:r>
            <a:r>
              <a:rPr lang="en-US" altLang="zh-CN" dirty="0">
                <a:solidFill>
                  <a:srgbClr val="000000"/>
                </a:solidFill>
                <a:latin typeface="Times New Roman" panose="02020603050405020304" pitchFamily="18" charset="0"/>
                <a:ea typeface="宋体" panose="02010600030101010101" pitchFamily="2" charset="-122"/>
              </a:rPr>
              <a:t> wife checked it </a:t>
            </a:r>
            <a:r>
              <a:rPr lang="en-US" altLang="zh-CN" dirty="0" err="1">
                <a:solidFill>
                  <a:srgbClr val="000000"/>
                </a:solidFill>
                <a:latin typeface="Times New Roman" panose="02020603050405020304" pitchFamily="18" charset="0"/>
                <a:ea typeface="宋体" panose="02010600030101010101" pitchFamily="2" charset="-122"/>
              </a:rPr>
              <a:t>carefully,and</a:t>
            </a:r>
            <a:r>
              <a:rPr lang="en-US" altLang="zh-CN" dirty="0">
                <a:solidFill>
                  <a:srgbClr val="000000"/>
                </a:solidFill>
                <a:latin typeface="Times New Roman" panose="02020603050405020304" pitchFamily="18" charset="0"/>
                <a:ea typeface="宋体" panose="02010600030101010101" pitchFamily="2" charset="-122"/>
              </a:rPr>
              <a:t> then </a:t>
            </a:r>
            <a:r>
              <a:rPr lang="en-US" altLang="zh-CN" dirty="0" err="1">
                <a:solidFill>
                  <a:srgbClr val="000000"/>
                </a:solidFill>
                <a:latin typeface="Times New Roman" panose="02020603050405020304" pitchFamily="18" charset="0"/>
                <a:ea typeface="宋体" panose="02010600030101010101" pitchFamily="2" charset="-122"/>
              </a:rPr>
              <a:t>said,“I’ll</a:t>
            </a:r>
            <a:r>
              <a:rPr lang="en-US" altLang="zh-CN" dirty="0">
                <a:solidFill>
                  <a:srgbClr val="000000"/>
                </a:solidFill>
                <a:latin typeface="Times New Roman" panose="02020603050405020304" pitchFamily="18" charset="0"/>
                <a:ea typeface="宋体" panose="02010600030101010101" pitchFamily="2" charset="-122"/>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it myself</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defTabSz="1165225" hangingPunct="0">
              <a:spcAft>
                <a:spcPts val="0"/>
              </a:spcAft>
              <a:tabLst>
                <a:tab pos="2600325" algn="l"/>
                <a:tab pos="565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skirt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blouse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shirt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8"/>
          <p:cNvSpPr txBox="1"/>
          <p:nvPr/>
        </p:nvSpPr>
        <p:spPr bwMode="auto">
          <a:xfrm>
            <a:off x="360854" y="23928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考查名词辨析。句意：还有一次，我妻子的上衣后面有个洞。</a:t>
            </a:r>
            <a:r>
              <a:rPr lang="en-US" altLang="zh-CN" b="1" dirty="0">
                <a:solidFill>
                  <a:srgbClr val="FF0000"/>
                </a:solidFill>
                <a:latin typeface="Times New Roman" panose="02020603050405020304" pitchFamily="18" charset="0"/>
                <a:ea typeface="宋体" panose="02010600030101010101" pitchFamily="2" charset="-122"/>
              </a:rPr>
              <a:t>skirt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裙子；</a:t>
            </a:r>
            <a:r>
              <a:rPr lang="en-US" altLang="zh-CN" b="1" dirty="0">
                <a:solidFill>
                  <a:srgbClr val="FF0000"/>
                </a:solidFill>
                <a:latin typeface="Times New Roman" panose="02020603050405020304" pitchFamily="18" charset="0"/>
                <a:ea typeface="宋体" panose="02010600030101010101" pitchFamily="2" charset="-122"/>
              </a:rPr>
              <a:t>dress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连衣裙；</a:t>
            </a:r>
            <a:r>
              <a:rPr lang="en-US" altLang="zh-CN" b="1" dirty="0">
                <a:solidFill>
                  <a:srgbClr val="FF0000"/>
                </a:solidFill>
                <a:latin typeface="Times New Roman" panose="02020603050405020304" pitchFamily="18" charset="0"/>
                <a:ea typeface="宋体" panose="02010600030101010101" pitchFamily="2" charset="-122"/>
              </a:rPr>
              <a:t>blouse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女士</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）短上衣，衬衫；</a:t>
            </a:r>
            <a:r>
              <a:rPr lang="en-US" altLang="zh-CN" b="1" dirty="0">
                <a:solidFill>
                  <a:srgbClr val="FF0000"/>
                </a:solidFill>
                <a:latin typeface="Times New Roman" panose="02020603050405020304" pitchFamily="18" charset="0"/>
                <a:ea typeface="宋体" panose="02010600030101010101" pitchFamily="2" charset="-122"/>
              </a:rPr>
              <a:t>shirt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男士</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）衬衫。根据</a:t>
            </a:r>
            <a:r>
              <a:rPr lang="en-US" altLang="zh-CN" b="1" dirty="0">
                <a:solidFill>
                  <a:srgbClr val="FF0000"/>
                </a:solidFill>
                <a:latin typeface="Times New Roman" panose="02020603050405020304" pitchFamily="18" charset="0"/>
                <a:ea typeface="宋体" panose="02010600030101010101" pitchFamily="2" charset="-122"/>
              </a:rPr>
              <a:t>“on the blouse”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可推断，此处应该是妻子的上衣破洞了。故选</a:t>
            </a:r>
            <a:r>
              <a:rPr lang="en-US" altLang="zh-CN" b="1" dirty="0">
                <a:solidFill>
                  <a:srgbClr val="FF0000"/>
                </a:solidFill>
                <a:latin typeface="Times New Roman" panose="02020603050405020304" pitchFamily="18" charset="0"/>
                <a:ea typeface="宋体" panose="02010600030101010101" pitchFamily="2" charset="-122"/>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9"/>
          <p:cNvSpPr txBox="1"/>
          <p:nvPr/>
        </p:nvSpPr>
        <p:spPr bwMode="auto">
          <a:xfrm>
            <a:off x="360854" y="2388944"/>
            <a:ext cx="1148584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考查动词辨析。句意：我妻子认真地检查它，然后说：</a:t>
            </a:r>
            <a:r>
              <a:rPr lang="en-US" altLang="zh-CN" b="1" dirty="0">
                <a:solidFill>
                  <a:srgbClr val="FF0000"/>
                </a:solidFill>
                <a:latin typeface="+mj-ea"/>
                <a:ea typeface="+mj-ea"/>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我自己来修。</a:t>
            </a:r>
            <a:r>
              <a:rPr lang="en-US" altLang="zh-CN" b="1" dirty="0">
                <a:solidFill>
                  <a:srgbClr val="FF0000"/>
                </a:solidFill>
                <a:latin typeface="+mj-ea"/>
                <a:ea typeface="+mj-ea"/>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清洁，打扫；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repair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修理，修补；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卖，出售；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paint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涂，抹。根据上文</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“Another time, my wife’</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had an opening on the back</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My wife </a:t>
            </a:r>
            <a:r>
              <a:rPr lang="en-US"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checked</a:t>
            </a:r>
            <a:r>
              <a:rPr lang="en-US" altLang="zh-CN" b="1"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 i</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check</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检查</a:t>
            </a:r>
            <a:endParaRPr lang="zh-CN" altLang="zh-CN" sz="900" dirty="0">
              <a:solidFill>
                <a:srgbClr val="2ABDF2"/>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carefully, and then said”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可知，此处指修补衬衫。故选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60854" y="746120"/>
            <a:ext cx="11485848" cy="1754326"/>
          </a:xfrm>
        </p:spPr>
        <p:txBody>
          <a:bodyPr/>
          <a:lstStyle/>
          <a:p>
            <a:r>
              <a:rPr lang="en-US" altLang="zh-CN" dirty="0">
                <a:solidFill>
                  <a:srgbClr val="000000"/>
                </a:solidFill>
                <a:latin typeface="Times New Roman" panose="02020603050405020304" pitchFamily="18" charset="0"/>
                <a:ea typeface="宋体" panose="02010600030101010101" pitchFamily="2" charset="-122"/>
              </a:rPr>
              <a:t>         Another </a:t>
            </a:r>
            <a:r>
              <a:rPr lang="en-US" altLang="zh-CN" dirty="0" err="1">
                <a:solidFill>
                  <a:srgbClr val="000000"/>
                </a:solidFill>
                <a:latin typeface="Times New Roman" panose="02020603050405020304" pitchFamily="18" charset="0"/>
                <a:ea typeface="宋体" panose="02010600030101010101" pitchFamily="2" charset="-122"/>
              </a:rPr>
              <a:t>time,my</a:t>
            </a:r>
            <a:r>
              <a:rPr lang="en-US" altLang="zh-CN" dirty="0">
                <a:solidFill>
                  <a:srgbClr val="000000"/>
                </a:solidFill>
                <a:latin typeface="Times New Roman" panose="02020603050405020304" pitchFamily="18" charset="0"/>
                <a:ea typeface="宋体" panose="02010600030101010101" pitchFamily="2" charset="-122"/>
              </a:rPr>
              <a:t> wife’s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had an opening on the </a:t>
            </a:r>
            <a:r>
              <a:rPr lang="en-US" altLang="zh-CN" dirty="0" err="1">
                <a:solidFill>
                  <a:srgbClr val="000000"/>
                </a:solidFill>
                <a:ea typeface="Times New Roman" panose="02020603050405020304" pitchFamily="18" charset="0"/>
              </a:rPr>
              <a:t>back</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My</a:t>
            </a:r>
            <a:r>
              <a:rPr lang="en-US" altLang="zh-CN" dirty="0">
                <a:solidFill>
                  <a:srgbClr val="000000"/>
                </a:solidFill>
                <a:latin typeface="Times New Roman" panose="02020603050405020304" pitchFamily="18" charset="0"/>
                <a:ea typeface="宋体" panose="02010600030101010101" pitchFamily="2" charset="-122"/>
              </a:rPr>
              <a:t> wife checked it </a:t>
            </a:r>
            <a:r>
              <a:rPr lang="en-US" altLang="zh-CN" dirty="0" err="1">
                <a:solidFill>
                  <a:srgbClr val="000000"/>
                </a:solidFill>
                <a:latin typeface="Times New Roman" panose="02020603050405020304" pitchFamily="18" charset="0"/>
                <a:ea typeface="宋体" panose="02010600030101010101" pitchFamily="2" charset="-122"/>
              </a:rPr>
              <a:t>carefully,and</a:t>
            </a:r>
            <a:r>
              <a:rPr lang="en-US" altLang="zh-CN" dirty="0">
                <a:solidFill>
                  <a:srgbClr val="000000"/>
                </a:solidFill>
                <a:latin typeface="Times New Roman" panose="02020603050405020304" pitchFamily="18" charset="0"/>
                <a:ea typeface="宋体" panose="02010600030101010101" pitchFamily="2" charset="-122"/>
              </a:rPr>
              <a:t> then </a:t>
            </a:r>
            <a:r>
              <a:rPr lang="en-US" altLang="zh-CN" dirty="0" err="1">
                <a:solidFill>
                  <a:srgbClr val="000000"/>
                </a:solidFill>
                <a:latin typeface="Times New Roman" panose="02020603050405020304" pitchFamily="18" charset="0"/>
                <a:ea typeface="宋体" panose="02010600030101010101" pitchFamily="2" charset="-122"/>
              </a:rPr>
              <a:t>said,“I’ll</a:t>
            </a:r>
            <a:r>
              <a:rPr lang="en-US" altLang="zh-CN" dirty="0">
                <a:solidFill>
                  <a:srgbClr val="000000"/>
                </a:solidFill>
                <a:latin typeface="Times New Roman" panose="02020603050405020304" pitchFamily="18" charset="0"/>
                <a:ea typeface="宋体" panose="02010600030101010101" pitchFamily="2" charset="-122"/>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dirty="0">
                <a:solidFill>
                  <a:srgbClr val="000000"/>
                </a:solidFill>
                <a:ea typeface="Times New Roman" panose="02020603050405020304" pitchFamily="18" charset="0"/>
              </a:rPr>
              <a:t>it myself</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t>
            </a:r>
            <a:endParaRPr lang="en-US" altLang="zh-CN" dirty="0">
              <a:solidFill>
                <a:srgbClr val="000000"/>
              </a:solidFill>
              <a:latin typeface="Times New Roman" panose="02020603050405020304" pitchFamily="18" charset="0"/>
              <a:ea typeface="宋体" panose="02010600030101010101" pitchFamily="2" charset="-122"/>
            </a:endParaRPr>
          </a:p>
          <a:p>
            <a:pPr defTabSz="1165225">
              <a:tabLst>
                <a:tab pos="2600325" algn="l"/>
                <a:tab pos="5651500" algn="l"/>
              </a:tabLst>
            </a:pPr>
            <a:r>
              <a:rPr lang="en-US" altLang="zh-CN" dirty="0">
                <a:solidFill>
                  <a:srgbClr val="00B0F0"/>
                </a:solidFill>
                <a:latin typeface="Times New Roman" panose="02020603050405020304" pitchFamily="18" charset="0"/>
                <a:ea typeface="宋体" panose="02010600030101010101" pitchFamily="2" charset="-122"/>
              </a:rPr>
              <a:t>7</a:t>
            </a:r>
            <a:r>
              <a:rPr lang="en-US" altLang="zh-CN" dirty="0">
                <a:solidFill>
                  <a:srgbClr val="00B0F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clean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repair</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sell</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paint</a:t>
            </a:r>
            <a:endParaRPr lang="en-US" altLang="zh-CN" dirty="0">
              <a:solidFill>
                <a:srgbClr val="000000"/>
              </a:solidFill>
              <a:latin typeface="Times New Roman" panose="02020603050405020304" pitchFamily="18" charset="0"/>
              <a:ea typeface="宋体" panose="02010600030101010101" pitchFamily="2" charset="-122"/>
            </a:endParaRPr>
          </a:p>
        </p:txBody>
      </p:sp>
      <p:sp>
        <p:nvSpPr>
          <p:cNvPr id="6" name="文本框 2"/>
          <p:cNvSpPr txBox="1">
            <a:spLocks noChangeArrowheads="1"/>
          </p:cNvSpPr>
          <p:nvPr/>
        </p:nvSpPr>
        <p:spPr bwMode="auto">
          <a:xfrm>
            <a:off x="278283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a:ln>
                  <a:noFill/>
                </a:ln>
                <a:solidFill>
                  <a:srgbClr val="FF0000"/>
                </a:solidFill>
                <a:effectLst/>
                <a:latin typeface="宋体" panose="02010600030101010101" pitchFamily="2" charset="-122"/>
              </a:rPr>
              <a:t>√</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pic>
        <p:nvPicPr>
          <p:cNvPr id="7" name="箭头右.eps" descr="id:2147486962;FounderCES"/>
          <p:cNvPicPr/>
          <p:nvPr/>
        </p:nvPicPr>
        <p:blipFill>
          <a:blip r:embed="rId1"/>
          <a:stretch>
            <a:fillRect/>
          </a:stretch>
        </p:blipFill>
        <p:spPr>
          <a:xfrm flipH="1">
            <a:off x="9357360" y="4149090"/>
            <a:ext cx="479425" cy="5429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7810</Words>
  <Application>WPS 演示</Application>
  <PresentationFormat>自定义</PresentationFormat>
  <Paragraphs>127</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朗月1382326692</cp:lastModifiedBy>
  <cp:revision>463</cp:revision>
  <dcterms:created xsi:type="dcterms:W3CDTF">2020-11-06T05:24:00Z</dcterms:created>
  <dcterms:modified xsi:type="dcterms:W3CDTF">2025-09-22T01:59:43Z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F3CD6BCA620F43038A50C9A627AA1908_12</vt:lpwstr>
  </property>
</Properties>
</file>